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98" r:id="rId5"/>
    <p:sldId id="299" r:id="rId6"/>
    <p:sldId id="336" r:id="rId7"/>
    <p:sldId id="311" r:id="rId8"/>
    <p:sldId id="300" r:id="rId9"/>
    <p:sldId id="301" r:id="rId10"/>
    <p:sldId id="303" r:id="rId11"/>
    <p:sldId id="334" r:id="rId12"/>
    <p:sldId id="329" r:id="rId13"/>
    <p:sldId id="333" r:id="rId14"/>
    <p:sldId id="319" r:id="rId15"/>
    <p:sldId id="310" r:id="rId16"/>
    <p:sldId id="320" r:id="rId17"/>
    <p:sldId id="321" r:id="rId18"/>
    <p:sldId id="324" r:id="rId19"/>
    <p:sldId id="325" r:id="rId20"/>
    <p:sldId id="327" r:id="rId21"/>
    <p:sldId id="326" r:id="rId22"/>
    <p:sldId id="335" r:id="rId23"/>
    <p:sldId id="332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D5723"/>
    <a:srgbClr val="E37245"/>
    <a:srgbClr val="A7CFCA"/>
    <a:srgbClr val="64ABA3"/>
    <a:srgbClr val="FBD07D"/>
    <a:srgbClr val="EFA794"/>
    <a:srgbClr val="E78263"/>
    <a:srgbClr val="344F47"/>
    <a:srgbClr val="C94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33" autoAdjust="0"/>
  </p:normalViewPr>
  <p:slideViewPr>
    <p:cSldViewPr snapToGrid="0">
      <p:cViewPr>
        <p:scale>
          <a:sx n="50" d="100"/>
          <a:sy n="50" d="100"/>
        </p:scale>
        <p:origin x="1956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9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ED7D0-9EE2-4DF1-B51F-CE963A09EB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BB6B4-F0EC-42E1-A5AC-897F02AC88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8" b="82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9908">
                <a:schemeClr val="accent1"/>
              </a:gs>
              <a:gs pos="67000">
                <a:schemeClr val="accent1">
                  <a:alpha val="52000"/>
                </a:schemeClr>
              </a:gs>
              <a:gs pos="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822582" y="5010150"/>
            <a:ext cx="2053809" cy="1529138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1638299" y="419100"/>
            <a:ext cx="8915402" cy="565150"/>
          </a:xfrm>
          <a:prstGeom prst="rect">
            <a:avLst/>
          </a:prstGeom>
        </p:spPr>
        <p:txBody>
          <a:bodyPr/>
          <a:lstStyle>
            <a:lvl1pPr marL="0" indent="0" algn="dist">
              <a:buNone/>
              <a:defRPr sz="2000" spc="-1000" baseline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accent1">
                      <a:lumMod val="75000"/>
                      <a:alpha val="68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数字时代的想修非物质文化遗产保护</a:t>
            </a:r>
            <a:endParaRPr lang="zh-CN" altLang="en-US" dirty="0"/>
          </a:p>
        </p:txBody>
      </p:sp>
      <p:sp>
        <p:nvSpPr>
          <p:cNvPr id="13" name="内容占位符 11"/>
          <p:cNvSpPr>
            <a:spLocks noGrp="1"/>
          </p:cNvSpPr>
          <p:nvPr>
            <p:ph sz="quarter" idx="11" hasCustomPrompt="1"/>
          </p:nvPr>
        </p:nvSpPr>
        <p:spPr>
          <a:xfrm>
            <a:off x="736568" y="3372529"/>
            <a:ext cx="1828800" cy="565150"/>
          </a:xfrm>
          <a:prstGeom prst="rect">
            <a:avLst/>
          </a:prstGeom>
        </p:spPr>
        <p:txBody>
          <a:bodyPr/>
          <a:lstStyle>
            <a:lvl1pPr marL="0" indent="0" algn="dist">
              <a:buNone/>
              <a:defRPr sz="3200" spc="-300" baseline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accent1">
                      <a:lumMod val="75000"/>
                      <a:alpha val="68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文化遗产</a:t>
            </a:r>
            <a:endParaRPr lang="zh-CN" altLang="en-US" dirty="0"/>
          </a:p>
        </p:txBody>
      </p:sp>
      <p:sp>
        <p:nvSpPr>
          <p:cNvPr id="14" name="内容占位符 11"/>
          <p:cNvSpPr>
            <a:spLocks noGrp="1"/>
          </p:cNvSpPr>
          <p:nvPr>
            <p:ph sz="quarter" idx="12" hasCustomPrompt="1"/>
          </p:nvPr>
        </p:nvSpPr>
        <p:spPr>
          <a:xfrm>
            <a:off x="4009736" y="5392509"/>
            <a:ext cx="1828800" cy="565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spc="-300" baseline="0">
                <a:solidFill>
                  <a:schemeClr val="accent1"/>
                </a:solidFill>
                <a:effectLst/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汇报人：小觅知</a:t>
            </a:r>
            <a:endParaRPr lang="zh-CN" altLang="en-US" dirty="0"/>
          </a:p>
        </p:txBody>
      </p:sp>
      <p:sp>
        <p:nvSpPr>
          <p:cNvPr id="15" name="内容占位符 11"/>
          <p:cNvSpPr>
            <a:spLocks noGrp="1"/>
          </p:cNvSpPr>
          <p:nvPr>
            <p:ph sz="quarter" idx="13" hasCustomPrompt="1"/>
          </p:nvPr>
        </p:nvSpPr>
        <p:spPr>
          <a:xfrm>
            <a:off x="6263408" y="5392509"/>
            <a:ext cx="1828800" cy="565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spc="-300" baseline="0">
                <a:solidFill>
                  <a:schemeClr val="accent1"/>
                </a:solidFill>
                <a:effectLst/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汇报时间：</a:t>
            </a:r>
            <a:r>
              <a:rPr lang="en-US" altLang="zh-CN" dirty="0"/>
              <a:t>2026</a:t>
            </a:r>
            <a:endParaRPr lang="zh-CN" altLang="en-US" dirty="0"/>
          </a:p>
        </p:txBody>
      </p:sp>
      <p:sp>
        <p:nvSpPr>
          <p:cNvPr id="9" name="内容占位符 11"/>
          <p:cNvSpPr>
            <a:spLocks noGrp="1"/>
          </p:cNvSpPr>
          <p:nvPr>
            <p:ph sz="quarter" idx="14" hasCustomPrompt="1"/>
          </p:nvPr>
        </p:nvSpPr>
        <p:spPr>
          <a:xfrm>
            <a:off x="9690068" y="4991779"/>
            <a:ext cx="1828800" cy="565150"/>
          </a:xfrm>
          <a:prstGeom prst="rect">
            <a:avLst/>
          </a:prstGeom>
        </p:spPr>
        <p:txBody>
          <a:bodyPr/>
          <a:lstStyle>
            <a:lvl1pPr marL="0" indent="0" algn="dist">
              <a:buNone/>
              <a:defRPr sz="3200" spc="-300" baseline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accent1">
                      <a:lumMod val="75000"/>
                      <a:alpha val="68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文化遗产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微软雅黑 Light" panose="020B0502040204020203" pitchFamily="34" charset="-122"/>
                <a:cs typeface="微软雅黑 Light" panose="020B0502040204020203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EAFCBC-E95A-4A59-BFE7-C38DD7CC2C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微软雅黑 Light" panose="020B0502040204020203" pitchFamily="34" charset="-122"/>
                <a:cs typeface="微软雅黑 Light" panose="020B0502040204020203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微软雅黑 Light" panose="020B0502040204020203" pitchFamily="34" charset="-122"/>
                <a:cs typeface="微软雅黑 Light" panose="020B0502040204020203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E8FC48-C49A-4114-928D-3C19B338CB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缺角矩形 3"/>
          <p:cNvSpPr/>
          <p:nvPr userDrawn="1"/>
        </p:nvSpPr>
        <p:spPr>
          <a:xfrm>
            <a:off x="275772" y="232229"/>
            <a:ext cx="11640456" cy="6393542"/>
          </a:xfrm>
          <a:prstGeom prst="plaque">
            <a:avLst>
              <a:gd name="adj" fmla="val 2476"/>
            </a:avLst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内容占位符 11"/>
          <p:cNvSpPr>
            <a:spLocks noGrp="1"/>
          </p:cNvSpPr>
          <p:nvPr>
            <p:ph sz="quarter" idx="11" hasCustomPrompt="1"/>
          </p:nvPr>
        </p:nvSpPr>
        <p:spPr>
          <a:xfrm>
            <a:off x="3797300" y="426231"/>
            <a:ext cx="4597400" cy="565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spc="0" baseline="0">
                <a:solidFill>
                  <a:schemeClr val="accent1"/>
                </a:solidFill>
                <a:effectLst/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文化遗产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8" b="82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9908">
                <a:schemeClr val="accent1"/>
              </a:gs>
              <a:gs pos="67000">
                <a:schemeClr val="accent1">
                  <a:alpha val="52000"/>
                </a:schemeClr>
              </a:gs>
              <a:gs pos="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8" t="48411" r="1327" b="39640"/>
          <a:stretch>
            <a:fillRect/>
          </a:stretch>
        </p:blipFill>
        <p:spPr>
          <a:xfrm>
            <a:off x="10191751" y="4572000"/>
            <a:ext cx="1260845" cy="819485"/>
          </a:xfrm>
          <a:custGeom>
            <a:avLst/>
            <a:gdLst>
              <a:gd name="connsiteX0" fmla="*/ 800100 w 1260845"/>
              <a:gd name="connsiteY0" fmla="*/ 0 h 819485"/>
              <a:gd name="connsiteX1" fmla="*/ 847961 w 1260845"/>
              <a:gd name="connsiteY1" fmla="*/ 7144 h 819485"/>
              <a:gd name="connsiteX2" fmla="*/ 889973 w 1260845"/>
              <a:gd name="connsiteY2" fmla="*/ 17699 h 819485"/>
              <a:gd name="connsiteX3" fmla="*/ 885917 w 1260845"/>
              <a:gd name="connsiteY3" fmla="*/ 17573 h 819485"/>
              <a:gd name="connsiteX4" fmla="*/ 838200 w 1260845"/>
              <a:gd name="connsiteY4" fmla="*/ 19050 h 819485"/>
              <a:gd name="connsiteX5" fmla="*/ 895350 w 1260845"/>
              <a:gd name="connsiteY5" fmla="*/ 19050 h 819485"/>
              <a:gd name="connsiteX6" fmla="*/ 889973 w 1260845"/>
              <a:gd name="connsiteY6" fmla="*/ 17699 h 819485"/>
              <a:gd name="connsiteX7" fmla="*/ 933450 w 1260845"/>
              <a:gd name="connsiteY7" fmla="*/ 19050 h 819485"/>
              <a:gd name="connsiteX8" fmla="*/ 990600 w 1260845"/>
              <a:gd name="connsiteY8" fmla="*/ 38100 h 819485"/>
              <a:gd name="connsiteX9" fmla="*/ 1047750 w 1260845"/>
              <a:gd name="connsiteY9" fmla="*/ 76200 h 819485"/>
              <a:gd name="connsiteX10" fmla="*/ 1200150 w 1260845"/>
              <a:gd name="connsiteY10" fmla="*/ 171450 h 819485"/>
              <a:gd name="connsiteX11" fmla="*/ 1219040 w 1260845"/>
              <a:gd name="connsiteY11" fmla="*/ 172311 h 819485"/>
              <a:gd name="connsiteX12" fmla="*/ 1238614 w 1260845"/>
              <a:gd name="connsiteY12" fmla="*/ 342255 h 819485"/>
              <a:gd name="connsiteX13" fmla="*/ 1260731 w 1260845"/>
              <a:gd name="connsiteY13" fmla="*/ 647700 h 819485"/>
              <a:gd name="connsiteX14" fmla="*/ 1225634 w 1260845"/>
              <a:gd name="connsiteY14" fmla="*/ 724654 h 819485"/>
              <a:gd name="connsiteX15" fmla="*/ 1205257 w 1260845"/>
              <a:gd name="connsiteY15" fmla="*/ 744296 h 819485"/>
              <a:gd name="connsiteX16" fmla="*/ 1162644 w 1260845"/>
              <a:gd name="connsiteY16" fmla="*/ 767707 h 819485"/>
              <a:gd name="connsiteX17" fmla="*/ 1123950 w 1260845"/>
              <a:gd name="connsiteY17" fmla="*/ 781050 h 819485"/>
              <a:gd name="connsiteX18" fmla="*/ 858718 w 1260845"/>
              <a:gd name="connsiteY18" fmla="*/ 817731 h 819485"/>
              <a:gd name="connsiteX19" fmla="*/ 843611 w 1260845"/>
              <a:gd name="connsiteY19" fmla="*/ 819485 h 819485"/>
              <a:gd name="connsiteX20" fmla="*/ 818063 w 1260845"/>
              <a:gd name="connsiteY20" fmla="*/ 819290 h 819485"/>
              <a:gd name="connsiteX21" fmla="*/ 765431 w 1260845"/>
              <a:gd name="connsiteY21" fmla="*/ 819150 h 819485"/>
              <a:gd name="connsiteX22" fmla="*/ 708281 w 1260845"/>
              <a:gd name="connsiteY22" fmla="*/ 800100 h 819485"/>
              <a:gd name="connsiteX23" fmla="*/ 374836 w 1260845"/>
              <a:gd name="connsiteY23" fmla="*/ 792357 h 819485"/>
              <a:gd name="connsiteX24" fmla="*/ 192972 w 1260845"/>
              <a:gd name="connsiteY24" fmla="*/ 786188 h 819485"/>
              <a:gd name="connsiteX25" fmla="*/ 133350 w 1260845"/>
              <a:gd name="connsiteY25" fmla="*/ 781050 h 819485"/>
              <a:gd name="connsiteX26" fmla="*/ 57150 w 1260845"/>
              <a:gd name="connsiteY26" fmla="*/ 685800 h 819485"/>
              <a:gd name="connsiteX27" fmla="*/ 38100 w 1260845"/>
              <a:gd name="connsiteY27" fmla="*/ 590550 h 819485"/>
              <a:gd name="connsiteX28" fmla="*/ 0 w 1260845"/>
              <a:gd name="connsiteY28" fmla="*/ 476250 h 819485"/>
              <a:gd name="connsiteX29" fmla="*/ 19050 w 1260845"/>
              <a:gd name="connsiteY29" fmla="*/ 419100 h 819485"/>
              <a:gd name="connsiteX30" fmla="*/ 152400 w 1260845"/>
              <a:gd name="connsiteY30" fmla="*/ 304800 h 819485"/>
              <a:gd name="connsiteX31" fmla="*/ 323850 w 1260845"/>
              <a:gd name="connsiteY31" fmla="*/ 228600 h 819485"/>
              <a:gd name="connsiteX32" fmla="*/ 438150 w 1260845"/>
              <a:gd name="connsiteY32" fmla="*/ 190500 h 819485"/>
              <a:gd name="connsiteX33" fmla="*/ 495300 w 1260845"/>
              <a:gd name="connsiteY33" fmla="*/ 152400 h 819485"/>
              <a:gd name="connsiteX34" fmla="*/ 552829 w 1260845"/>
              <a:gd name="connsiteY34" fmla="*/ 132768 h 819485"/>
              <a:gd name="connsiteX35" fmla="*/ 547532 w 1260845"/>
              <a:gd name="connsiteY35" fmla="*/ 138728 h 819485"/>
              <a:gd name="connsiteX36" fmla="*/ 543837 w 1260845"/>
              <a:gd name="connsiteY36" fmla="*/ 141863 h 819485"/>
              <a:gd name="connsiteX37" fmla="*/ 547423 w 1260845"/>
              <a:gd name="connsiteY37" fmla="*/ 138850 h 819485"/>
              <a:gd name="connsiteX38" fmla="*/ 547532 w 1260845"/>
              <a:gd name="connsiteY38" fmla="*/ 138728 h 819485"/>
              <a:gd name="connsiteX39" fmla="*/ 550535 w 1260845"/>
              <a:gd name="connsiteY39" fmla="*/ 136179 h 819485"/>
              <a:gd name="connsiteX40" fmla="*/ 628650 w 1260845"/>
              <a:gd name="connsiteY40" fmla="*/ 76200 h 819485"/>
              <a:gd name="connsiteX41" fmla="*/ 685800 w 1260845"/>
              <a:gd name="connsiteY41" fmla="*/ 57150 h 819485"/>
              <a:gd name="connsiteX42" fmla="*/ 800100 w 1260845"/>
              <a:gd name="connsiteY42" fmla="*/ 0 h 81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60845" h="819485">
                <a:moveTo>
                  <a:pt x="800100" y="0"/>
                </a:moveTo>
                <a:cubicBezTo>
                  <a:pt x="816290" y="0"/>
                  <a:pt x="832165" y="3175"/>
                  <a:pt x="847961" y="7144"/>
                </a:cubicBezTo>
                <a:lnTo>
                  <a:pt x="889973" y="17699"/>
                </a:lnTo>
                <a:lnTo>
                  <a:pt x="885917" y="17573"/>
                </a:lnTo>
                <a:cubicBezTo>
                  <a:pt x="870011" y="18066"/>
                  <a:pt x="854075" y="19050"/>
                  <a:pt x="838200" y="19050"/>
                </a:cubicBezTo>
                <a:lnTo>
                  <a:pt x="895350" y="19050"/>
                </a:lnTo>
                <a:lnTo>
                  <a:pt x="889973" y="17699"/>
                </a:lnTo>
                <a:lnTo>
                  <a:pt x="933450" y="19050"/>
                </a:lnTo>
                <a:cubicBezTo>
                  <a:pt x="953375" y="21541"/>
                  <a:pt x="972639" y="29120"/>
                  <a:pt x="990600" y="38100"/>
                </a:cubicBezTo>
                <a:cubicBezTo>
                  <a:pt x="1011078" y="48339"/>
                  <a:pt x="1028700" y="63500"/>
                  <a:pt x="1047750" y="76200"/>
                </a:cubicBezTo>
                <a:cubicBezTo>
                  <a:pt x="1097595" y="109430"/>
                  <a:pt x="1149350" y="139700"/>
                  <a:pt x="1200150" y="171450"/>
                </a:cubicBezTo>
                <a:lnTo>
                  <a:pt x="1219040" y="172311"/>
                </a:lnTo>
                <a:lnTo>
                  <a:pt x="1238614" y="342255"/>
                </a:lnTo>
                <a:cubicBezTo>
                  <a:pt x="1247838" y="443931"/>
                  <a:pt x="1254910" y="545821"/>
                  <a:pt x="1260731" y="647700"/>
                </a:cubicBezTo>
                <a:cubicBezTo>
                  <a:pt x="1262375" y="676466"/>
                  <a:pt x="1246092" y="702273"/>
                  <a:pt x="1225634" y="724654"/>
                </a:cubicBezTo>
                <a:lnTo>
                  <a:pt x="1205257" y="744296"/>
                </a:lnTo>
                <a:lnTo>
                  <a:pt x="1162644" y="767707"/>
                </a:lnTo>
                <a:cubicBezTo>
                  <a:pt x="1147937" y="774673"/>
                  <a:pt x="1134591" y="779572"/>
                  <a:pt x="1123950" y="781050"/>
                </a:cubicBezTo>
                <a:cubicBezTo>
                  <a:pt x="1007488" y="797225"/>
                  <a:pt x="923485" y="809352"/>
                  <a:pt x="858718" y="817731"/>
                </a:cubicBezTo>
                <a:lnTo>
                  <a:pt x="843611" y="819485"/>
                </a:lnTo>
                <a:lnTo>
                  <a:pt x="818063" y="819290"/>
                </a:lnTo>
                <a:cubicBezTo>
                  <a:pt x="801832" y="819203"/>
                  <a:pt x="784335" y="819150"/>
                  <a:pt x="765431" y="819150"/>
                </a:cubicBezTo>
                <a:cubicBezTo>
                  <a:pt x="745351" y="819150"/>
                  <a:pt x="727331" y="806450"/>
                  <a:pt x="708281" y="800100"/>
                </a:cubicBezTo>
                <a:cubicBezTo>
                  <a:pt x="597156" y="796925"/>
                  <a:pt x="485984" y="794938"/>
                  <a:pt x="374836" y="792357"/>
                </a:cubicBezTo>
                <a:lnTo>
                  <a:pt x="192972" y="786188"/>
                </a:lnTo>
                <a:lnTo>
                  <a:pt x="133350" y="781050"/>
                </a:lnTo>
                <a:cubicBezTo>
                  <a:pt x="77074" y="772164"/>
                  <a:pt x="68020" y="729278"/>
                  <a:pt x="57150" y="685800"/>
                </a:cubicBezTo>
                <a:cubicBezTo>
                  <a:pt x="49297" y="654388"/>
                  <a:pt x="46619" y="621788"/>
                  <a:pt x="38100" y="590550"/>
                </a:cubicBezTo>
                <a:cubicBezTo>
                  <a:pt x="27533" y="551804"/>
                  <a:pt x="12700" y="514350"/>
                  <a:pt x="0" y="476250"/>
                </a:cubicBezTo>
                <a:cubicBezTo>
                  <a:pt x="6350" y="457200"/>
                  <a:pt x="7911" y="435808"/>
                  <a:pt x="19050" y="419100"/>
                </a:cubicBezTo>
                <a:cubicBezTo>
                  <a:pt x="45584" y="379300"/>
                  <a:pt x="117188" y="331209"/>
                  <a:pt x="152400" y="304800"/>
                </a:cubicBezTo>
                <a:cubicBezTo>
                  <a:pt x="264521" y="276770"/>
                  <a:pt x="206149" y="299220"/>
                  <a:pt x="323850" y="228600"/>
                </a:cubicBezTo>
                <a:cubicBezTo>
                  <a:pt x="358288" y="207937"/>
                  <a:pt x="401450" y="206811"/>
                  <a:pt x="438150" y="190500"/>
                </a:cubicBezTo>
                <a:cubicBezTo>
                  <a:pt x="459072" y="181201"/>
                  <a:pt x="474822" y="162639"/>
                  <a:pt x="495300" y="152400"/>
                </a:cubicBezTo>
                <a:cubicBezTo>
                  <a:pt x="549844" y="125128"/>
                  <a:pt x="556322" y="127028"/>
                  <a:pt x="552829" y="132768"/>
                </a:cubicBezTo>
                <a:lnTo>
                  <a:pt x="547532" y="138728"/>
                </a:lnTo>
                <a:lnTo>
                  <a:pt x="543837" y="141863"/>
                </a:lnTo>
                <a:cubicBezTo>
                  <a:pt x="543789" y="141996"/>
                  <a:pt x="545454" y="140679"/>
                  <a:pt x="547423" y="138850"/>
                </a:cubicBezTo>
                <a:lnTo>
                  <a:pt x="547532" y="138728"/>
                </a:lnTo>
                <a:lnTo>
                  <a:pt x="550535" y="136179"/>
                </a:lnTo>
                <a:cubicBezTo>
                  <a:pt x="560311" y="128239"/>
                  <a:pt x="582586" y="110748"/>
                  <a:pt x="628650" y="76200"/>
                </a:cubicBezTo>
                <a:cubicBezTo>
                  <a:pt x="647700" y="69850"/>
                  <a:pt x="667839" y="66130"/>
                  <a:pt x="685800" y="57150"/>
                </a:cubicBezTo>
                <a:cubicBezTo>
                  <a:pt x="724327" y="37887"/>
                  <a:pt x="752217" y="0"/>
                  <a:pt x="800100" y="0"/>
                </a:cubicBez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822582" y="5010150"/>
            <a:ext cx="2053809" cy="1529138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sp>
        <p:nvSpPr>
          <p:cNvPr id="16" name="内容占位符 11"/>
          <p:cNvSpPr>
            <a:spLocks noGrp="1"/>
          </p:cNvSpPr>
          <p:nvPr>
            <p:ph sz="quarter" idx="16" hasCustomPrompt="1"/>
          </p:nvPr>
        </p:nvSpPr>
        <p:spPr>
          <a:xfrm>
            <a:off x="1638299" y="419100"/>
            <a:ext cx="8915402" cy="565150"/>
          </a:xfrm>
          <a:prstGeom prst="rect">
            <a:avLst/>
          </a:prstGeom>
        </p:spPr>
        <p:txBody>
          <a:bodyPr/>
          <a:lstStyle>
            <a:lvl1pPr marL="0" indent="0" algn="dist">
              <a:buNone/>
              <a:defRPr sz="2000" spc="-1000" baseline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accent1">
                      <a:lumMod val="75000"/>
                      <a:alpha val="68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数字时代的想修非物质文化遗产保护</a:t>
            </a:r>
            <a:endParaRPr lang="zh-CN" altLang="en-US" dirty="0"/>
          </a:p>
        </p:txBody>
      </p:sp>
      <p:sp>
        <p:nvSpPr>
          <p:cNvPr id="22" name="内容占位符 11"/>
          <p:cNvSpPr>
            <a:spLocks noGrp="1"/>
          </p:cNvSpPr>
          <p:nvPr>
            <p:ph sz="quarter" idx="18" hasCustomPrompt="1"/>
          </p:nvPr>
        </p:nvSpPr>
        <p:spPr>
          <a:xfrm>
            <a:off x="4009736" y="5392509"/>
            <a:ext cx="1828800" cy="565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spc="-300" baseline="0">
                <a:solidFill>
                  <a:schemeClr val="accent1"/>
                </a:solidFill>
                <a:effectLst/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汇报人：小觅知</a:t>
            </a:r>
            <a:endParaRPr lang="zh-CN" altLang="en-US" dirty="0"/>
          </a:p>
        </p:txBody>
      </p:sp>
      <p:sp>
        <p:nvSpPr>
          <p:cNvPr id="23" name="内容占位符 11"/>
          <p:cNvSpPr>
            <a:spLocks noGrp="1"/>
          </p:cNvSpPr>
          <p:nvPr>
            <p:ph sz="quarter" idx="19" hasCustomPrompt="1"/>
          </p:nvPr>
        </p:nvSpPr>
        <p:spPr>
          <a:xfrm>
            <a:off x="6263408" y="5392509"/>
            <a:ext cx="1828800" cy="565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spc="-300" baseline="0">
                <a:solidFill>
                  <a:schemeClr val="accent1"/>
                </a:solidFill>
                <a:effectLst/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汇报时间：</a:t>
            </a:r>
            <a:r>
              <a:rPr lang="en-US" altLang="zh-CN" dirty="0"/>
              <a:t>2026</a:t>
            </a:r>
            <a:endParaRPr lang="zh-CN" altLang="en-US" dirty="0"/>
          </a:p>
        </p:txBody>
      </p:sp>
      <p:sp>
        <p:nvSpPr>
          <p:cNvPr id="7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783389" y="1955800"/>
            <a:ext cx="10028322" cy="565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500" b="0" spc="-3000" baseline="0">
                <a:solidFill>
                  <a:schemeClr val="bg1"/>
                </a:solidFill>
                <a:effectLst>
                  <a:outerShdw blurRad="127000" dist="38100" dir="2700000" algn="tl" rotWithShape="0">
                    <a:schemeClr val="accent1">
                      <a:lumMod val="75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传承多彩文化</a:t>
            </a:r>
            <a:endParaRPr lang="zh-CN" altLang="en-US" dirty="0"/>
          </a:p>
        </p:txBody>
      </p:sp>
      <p:sp>
        <p:nvSpPr>
          <p:cNvPr id="8" name="内容占位符 11"/>
          <p:cNvSpPr>
            <a:spLocks noGrp="1"/>
          </p:cNvSpPr>
          <p:nvPr>
            <p:ph sz="quarter" idx="11" hasCustomPrompt="1"/>
          </p:nvPr>
        </p:nvSpPr>
        <p:spPr>
          <a:xfrm>
            <a:off x="783389" y="3270251"/>
            <a:ext cx="9748922" cy="565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500" b="0" spc="-3000" baseline="0">
                <a:solidFill>
                  <a:schemeClr val="bg1"/>
                </a:solidFill>
                <a:effectLst>
                  <a:outerShdw blurRad="127000" dist="38100" dir="2700000" algn="tl" rotWithShape="0">
                    <a:schemeClr val="accent1">
                      <a:lumMod val="75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共筑非遗梦想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image" Target="../media/image21.png"/><Relationship Id="rId7" Type="http://schemas.openxmlformats.org/officeDocument/2006/relationships/tags" Target="../tags/tag55.xml"/><Relationship Id="rId6" Type="http://schemas.openxmlformats.org/officeDocument/2006/relationships/image" Target="../media/image20.png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0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image" Target="../media/image23.png"/><Relationship Id="rId11" Type="http://schemas.openxmlformats.org/officeDocument/2006/relationships/tags" Target="../tags/tag57.xml"/><Relationship Id="rId10" Type="http://schemas.openxmlformats.org/officeDocument/2006/relationships/image" Target="../media/image22.png"/><Relationship Id="rId1" Type="http://schemas.openxmlformats.org/officeDocument/2006/relationships/tags" Target="../tags/tag5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14.png"/><Relationship Id="rId7" Type="http://schemas.openxmlformats.org/officeDocument/2006/relationships/image" Target="../media/image26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image" Target="../media/image28.png"/><Relationship Id="rId30" Type="http://schemas.openxmlformats.org/officeDocument/2006/relationships/slideLayout" Target="../slideLayouts/slideLayout5.xml"/><Relationship Id="rId3" Type="http://schemas.openxmlformats.org/officeDocument/2006/relationships/tags" Target="../tags/tag70.xml"/><Relationship Id="rId29" Type="http://schemas.openxmlformats.org/officeDocument/2006/relationships/tags" Target="../tags/tag95.xml"/><Relationship Id="rId28" Type="http://schemas.openxmlformats.org/officeDocument/2006/relationships/tags" Target="../tags/tag94.xml"/><Relationship Id="rId27" Type="http://schemas.openxmlformats.org/officeDocument/2006/relationships/tags" Target="../tags/tag93.xml"/><Relationship Id="rId26" Type="http://schemas.openxmlformats.org/officeDocument/2006/relationships/tags" Target="../tags/tag92.xml"/><Relationship Id="rId25" Type="http://schemas.openxmlformats.org/officeDocument/2006/relationships/tags" Target="../tags/tag91.xml"/><Relationship Id="rId24" Type="http://schemas.openxmlformats.org/officeDocument/2006/relationships/tags" Target="../tags/tag90.xml"/><Relationship Id="rId23" Type="http://schemas.openxmlformats.org/officeDocument/2006/relationships/tags" Target="../tags/tag89.xml"/><Relationship Id="rId22" Type="http://schemas.openxmlformats.org/officeDocument/2006/relationships/tags" Target="../tags/tag88.xml"/><Relationship Id="rId21" Type="http://schemas.openxmlformats.org/officeDocument/2006/relationships/tags" Target="../tags/tag87.xml"/><Relationship Id="rId20" Type="http://schemas.openxmlformats.org/officeDocument/2006/relationships/tags" Target="../tags/tag86.xml"/><Relationship Id="rId2" Type="http://schemas.openxmlformats.org/officeDocument/2006/relationships/image" Target="../media/image27.png"/><Relationship Id="rId19" Type="http://schemas.openxmlformats.org/officeDocument/2006/relationships/tags" Target="../tags/tag85.xml"/><Relationship Id="rId18" Type="http://schemas.openxmlformats.org/officeDocument/2006/relationships/tags" Target="../tags/tag84.xml"/><Relationship Id="rId17" Type="http://schemas.openxmlformats.org/officeDocument/2006/relationships/tags" Target="../tags/tag83.xml"/><Relationship Id="rId16" Type="http://schemas.openxmlformats.org/officeDocument/2006/relationships/tags" Target="../tags/tag82.xml"/><Relationship Id="rId15" Type="http://schemas.openxmlformats.org/officeDocument/2006/relationships/tags" Target="../tags/tag81.xml"/><Relationship Id="rId14" Type="http://schemas.openxmlformats.org/officeDocument/2006/relationships/tags" Target="../tags/tag80.xml"/><Relationship Id="rId13" Type="http://schemas.openxmlformats.org/officeDocument/2006/relationships/tags" Target="../tags/tag79.xml"/><Relationship Id="rId12" Type="http://schemas.openxmlformats.org/officeDocument/2006/relationships/tags" Target="../tags/tag78.xml"/><Relationship Id="rId11" Type="http://schemas.openxmlformats.org/officeDocument/2006/relationships/tags" Target="../tags/tag77.xml"/><Relationship Id="rId10" Type="http://schemas.openxmlformats.org/officeDocument/2006/relationships/tags" Target="../tags/tag76.xml"/><Relationship Id="rId1" Type="http://schemas.openxmlformats.org/officeDocument/2006/relationships/tags" Target="../tags/tag6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3" Type="http://schemas.openxmlformats.org/officeDocument/2006/relationships/slideLayout" Target="../slideLayouts/slideLayout5.xml"/><Relationship Id="rId12" Type="http://schemas.openxmlformats.org/officeDocument/2006/relationships/tags" Target="../tags/tag106.xml"/><Relationship Id="rId11" Type="http://schemas.openxmlformats.org/officeDocument/2006/relationships/tags" Target="../tags/tag105.xml"/><Relationship Id="rId10" Type="http://schemas.openxmlformats.org/officeDocument/2006/relationships/tags" Target="../tags/tag104.xml"/><Relationship Id="rId1" Type="http://schemas.openxmlformats.org/officeDocument/2006/relationships/tags" Target="../tags/tag9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0" Type="http://schemas.openxmlformats.org/officeDocument/2006/relationships/slideLayout" Target="../slideLayouts/slideLayout5.xml"/><Relationship Id="rId3" Type="http://schemas.openxmlformats.org/officeDocument/2006/relationships/tags" Target="../tags/tag109.xml"/><Relationship Id="rId29" Type="http://schemas.openxmlformats.org/officeDocument/2006/relationships/image" Target="../media/image32.png"/><Relationship Id="rId28" Type="http://schemas.openxmlformats.org/officeDocument/2006/relationships/tags" Target="../tags/tag130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image" Target="../media/image31.png"/><Relationship Id="rId22" Type="http://schemas.openxmlformats.org/officeDocument/2006/relationships/tags" Target="../tags/tag125.xml"/><Relationship Id="rId21" Type="http://schemas.openxmlformats.org/officeDocument/2006/relationships/image" Target="../media/image30.png"/><Relationship Id="rId20" Type="http://schemas.openxmlformats.org/officeDocument/2006/relationships/tags" Target="../tags/tag124.xml"/><Relationship Id="rId2" Type="http://schemas.openxmlformats.org/officeDocument/2006/relationships/tags" Target="../tags/tag108.xml"/><Relationship Id="rId19" Type="http://schemas.openxmlformats.org/officeDocument/2006/relationships/image" Target="../media/image11.png"/><Relationship Id="rId18" Type="http://schemas.openxmlformats.org/officeDocument/2006/relationships/tags" Target="../tags/tag123.xml"/><Relationship Id="rId17" Type="http://schemas.openxmlformats.org/officeDocument/2006/relationships/image" Target="../media/image19.png"/><Relationship Id="rId16" Type="http://schemas.openxmlformats.org/officeDocument/2006/relationships/tags" Target="../tags/tag122.xml"/><Relationship Id="rId15" Type="http://schemas.openxmlformats.org/officeDocument/2006/relationships/tags" Target="../tags/tag121.xml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tags" Target="../tags/tag116.xml"/><Relationship Id="rId1" Type="http://schemas.openxmlformats.org/officeDocument/2006/relationships/tags" Target="../tags/tag107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tags" Target="../tags/tag13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image" Target="../media/image35.jpeg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8" Type="http://schemas.openxmlformats.org/officeDocument/2006/relationships/slideLayout" Target="../slideLayouts/slideLayout5.xml"/><Relationship Id="rId27" Type="http://schemas.openxmlformats.org/officeDocument/2006/relationships/tags" Target="../tags/tag155.xml"/><Relationship Id="rId26" Type="http://schemas.openxmlformats.org/officeDocument/2006/relationships/tags" Target="../tags/tag154.xml"/><Relationship Id="rId25" Type="http://schemas.openxmlformats.org/officeDocument/2006/relationships/tags" Target="../tags/tag153.xml"/><Relationship Id="rId24" Type="http://schemas.openxmlformats.org/officeDocument/2006/relationships/tags" Target="../tags/tag152.xml"/><Relationship Id="rId23" Type="http://schemas.openxmlformats.org/officeDocument/2006/relationships/tags" Target="../tags/tag151.xml"/><Relationship Id="rId22" Type="http://schemas.openxmlformats.org/officeDocument/2006/relationships/tags" Target="../tags/tag150.xml"/><Relationship Id="rId21" Type="http://schemas.openxmlformats.org/officeDocument/2006/relationships/tags" Target="../tags/tag149.xml"/><Relationship Id="rId20" Type="http://schemas.openxmlformats.org/officeDocument/2006/relationships/tags" Target="../tags/tag148.xml"/><Relationship Id="rId2" Type="http://schemas.openxmlformats.org/officeDocument/2006/relationships/tags" Target="../tags/tag133.xml"/><Relationship Id="rId19" Type="http://schemas.openxmlformats.org/officeDocument/2006/relationships/tags" Target="../tags/tag147.xml"/><Relationship Id="rId18" Type="http://schemas.openxmlformats.org/officeDocument/2006/relationships/tags" Target="../tags/tag146.xml"/><Relationship Id="rId17" Type="http://schemas.openxmlformats.org/officeDocument/2006/relationships/image" Target="../media/image37.jpeg"/><Relationship Id="rId16" Type="http://schemas.openxmlformats.org/officeDocument/2006/relationships/tags" Target="../tags/tag145.xml"/><Relationship Id="rId15" Type="http://schemas.openxmlformats.org/officeDocument/2006/relationships/tags" Target="../tags/tag144.xml"/><Relationship Id="rId14" Type="http://schemas.openxmlformats.org/officeDocument/2006/relationships/tags" Target="../tags/tag143.xml"/><Relationship Id="rId13" Type="http://schemas.openxmlformats.org/officeDocument/2006/relationships/tags" Target="../tags/tag142.xml"/><Relationship Id="rId12" Type="http://schemas.openxmlformats.org/officeDocument/2006/relationships/image" Target="../media/image36.jpeg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tags" Target="../tags/tag132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0.png"/><Relationship Id="rId3" Type="http://schemas.openxmlformats.org/officeDocument/2006/relationships/image" Target="../media/image23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9" Type="http://schemas.openxmlformats.org/officeDocument/2006/relationships/slideLayout" Target="../slideLayouts/slideLayout5.xml"/><Relationship Id="rId18" Type="http://schemas.openxmlformats.org/officeDocument/2006/relationships/image" Target="../media/image2.png"/><Relationship Id="rId17" Type="http://schemas.openxmlformats.org/officeDocument/2006/relationships/image" Target="../media/image28.png"/><Relationship Id="rId16" Type="http://schemas.openxmlformats.org/officeDocument/2006/relationships/tags" Target="../tags/tag171.xml"/><Relationship Id="rId15" Type="http://schemas.openxmlformats.org/officeDocument/2006/relationships/tags" Target="../tags/tag170.xml"/><Relationship Id="rId14" Type="http://schemas.openxmlformats.org/officeDocument/2006/relationships/tags" Target="../tags/tag169.xml"/><Relationship Id="rId13" Type="http://schemas.openxmlformats.org/officeDocument/2006/relationships/tags" Target="../tags/tag168.xml"/><Relationship Id="rId12" Type="http://schemas.openxmlformats.org/officeDocument/2006/relationships/tags" Target="../tags/tag167.xml"/><Relationship Id="rId11" Type="http://schemas.openxmlformats.org/officeDocument/2006/relationships/tags" Target="../tags/tag166.xml"/><Relationship Id="rId10" Type="http://schemas.openxmlformats.org/officeDocument/2006/relationships/tags" Target="../tags/tag165.xml"/><Relationship Id="rId1" Type="http://schemas.openxmlformats.org/officeDocument/2006/relationships/tags" Target="../tags/tag15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78.xml"/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Relationship Id="rId3" Type="http://schemas.openxmlformats.org/officeDocument/2006/relationships/tags" Target="../tags/tag172.xm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5.xml"/><Relationship Id="rId11" Type="http://schemas.openxmlformats.org/officeDocument/2006/relationships/tags" Target="../tags/tag180.xml"/><Relationship Id="rId10" Type="http://schemas.openxmlformats.org/officeDocument/2006/relationships/tags" Target="../tags/tag179.xml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8" Type="http://schemas.openxmlformats.org/officeDocument/2006/relationships/slideLayout" Target="../slideLayouts/slideLayout5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4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9" Type="http://schemas.openxmlformats.org/officeDocument/2006/relationships/slideLayout" Target="../slideLayouts/slideLayout5.xml"/><Relationship Id="rId18" Type="http://schemas.openxmlformats.org/officeDocument/2006/relationships/image" Target="../media/image13.png"/><Relationship Id="rId17" Type="http://schemas.openxmlformats.org/officeDocument/2006/relationships/tags" Target="../tags/tag42.xml"/><Relationship Id="rId16" Type="http://schemas.openxmlformats.org/officeDocument/2006/relationships/image" Target="../media/image12.png"/><Relationship Id="rId15" Type="http://schemas.openxmlformats.org/officeDocument/2006/relationships/tags" Target="../tags/tag41.xml"/><Relationship Id="rId14" Type="http://schemas.openxmlformats.org/officeDocument/2006/relationships/image" Target="../media/image11.png"/><Relationship Id="rId13" Type="http://schemas.openxmlformats.org/officeDocument/2006/relationships/tags" Target="../tags/tag40.xml"/><Relationship Id="rId12" Type="http://schemas.openxmlformats.org/officeDocument/2006/relationships/tags" Target="../tags/tag39.xml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5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74295" y="1172210"/>
            <a:ext cx="12117705" cy="3916045"/>
          </a:xfrm>
          <a:prstGeom prst="round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缺角矩形 70"/>
          <p:cNvSpPr/>
          <p:nvPr/>
        </p:nvSpPr>
        <p:spPr>
          <a:xfrm>
            <a:off x="3594099" y="5517515"/>
            <a:ext cx="2019301" cy="514350"/>
          </a:xfrm>
          <a:prstGeom prst="plaque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缺角矩形 71"/>
          <p:cNvSpPr/>
          <p:nvPr/>
        </p:nvSpPr>
        <p:spPr>
          <a:xfrm>
            <a:off x="6449059" y="5517515"/>
            <a:ext cx="2019301" cy="514350"/>
          </a:xfrm>
          <a:prstGeom prst="plaque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内容占位符 61"/>
          <p:cNvSpPr>
            <a:spLocks noGrp="1"/>
          </p:cNvSpPr>
          <p:nvPr>
            <p:ph sz="quarter" idx="12"/>
          </p:nvPr>
        </p:nvSpPr>
        <p:spPr>
          <a:xfrm>
            <a:off x="3594100" y="5622925"/>
            <a:ext cx="1828800" cy="302895"/>
          </a:xfrm>
        </p:spPr>
        <p:txBody>
          <a:bodyPr/>
          <a:lstStyle/>
          <a:p>
            <a:r>
              <a:rPr lang="zh-CN" altLang="en-US" dirty="0"/>
              <a:t>汇报人：</a:t>
            </a:r>
            <a:r>
              <a:rPr lang="en-US" altLang="zh-CN" dirty="0"/>
              <a:t>XX</a:t>
            </a:r>
            <a:r>
              <a:rPr lang="zh-CN" altLang="en-US" dirty="0"/>
              <a:t>老师</a:t>
            </a:r>
            <a:endParaRPr lang="zh-CN" altLang="en-US" dirty="0"/>
          </a:p>
        </p:txBody>
      </p:sp>
      <p:sp>
        <p:nvSpPr>
          <p:cNvPr id="63" name="内容占位符 62"/>
          <p:cNvSpPr>
            <a:spLocks noGrp="1"/>
          </p:cNvSpPr>
          <p:nvPr>
            <p:ph sz="quarter" idx="13"/>
          </p:nvPr>
        </p:nvSpPr>
        <p:spPr>
          <a:xfrm>
            <a:off x="6276975" y="5622925"/>
            <a:ext cx="2291715" cy="565150"/>
          </a:xfrm>
        </p:spPr>
        <p:txBody>
          <a:bodyPr/>
          <a:lstStyle/>
          <a:p>
            <a:r>
              <a:rPr lang="zh-CN" altLang="en-US" dirty="0"/>
              <a:t>汇报时间：</a:t>
            </a:r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6</a:t>
            </a:r>
            <a:r>
              <a:rPr lang="zh-CN" altLang="en-US" dirty="0"/>
              <a:t>月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1484630" y="1172210"/>
            <a:ext cx="9901555" cy="3938270"/>
          </a:xfrm>
          <a:prstGeom prst="rect">
            <a:avLst/>
          </a:prstGeom>
          <a:noFill/>
          <a:effectLst>
            <a:outerShdw blurRad="165100" dist="114300" dir="2700000" algn="tl" rotWithShape="0">
              <a:prstClr val="black">
                <a:alpha val="82000"/>
              </a:prstClr>
            </a:outerShdw>
          </a:effectLst>
        </p:spPr>
        <p:txBody>
          <a:bodyPr wrap="square" rtlCol="0">
            <a:spAutoFit/>
          </a:bodyPr>
          <a:p>
            <a:pPr indent="0" fontAlgn="auto">
              <a:lnSpc>
                <a:spcPts val="15000"/>
              </a:lnSpc>
            </a:pPr>
            <a:r>
              <a:rPr lang="zh-CN" altLang="en-US" sz="13000" spc="-3000">
                <a:solidFill>
                  <a:srgbClr val="FFFFFF"/>
                </a:solidFill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向下扎根</a:t>
            </a:r>
            <a:r>
              <a:rPr lang="en-US" altLang="zh-CN" sz="13000" spc="-3000">
                <a:solidFill>
                  <a:srgbClr val="FFFFFF"/>
                </a:solidFill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        </a:t>
            </a:r>
            <a:endParaRPr lang="en-US" altLang="zh-CN" sz="13000" spc="-3000">
              <a:solidFill>
                <a:srgbClr val="FFFFFF"/>
              </a:solidFill>
              <a:uFillTx/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  <a:p>
            <a:pPr indent="0" fontAlgn="auto">
              <a:lnSpc>
                <a:spcPts val="15000"/>
              </a:lnSpc>
            </a:pPr>
            <a:r>
              <a:rPr lang="en-US" altLang="zh-CN" sz="13000" spc="-3000">
                <a:solidFill>
                  <a:srgbClr val="FFFFFF"/>
                </a:solidFill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         </a:t>
            </a:r>
            <a:r>
              <a:rPr lang="zh-CN" altLang="en-US" sz="13000" spc="-3000">
                <a:solidFill>
                  <a:srgbClr val="FFFFFF"/>
                </a:solidFill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向上拔节</a:t>
            </a:r>
            <a:endParaRPr lang="zh-CN" altLang="en-US" sz="13000" spc="-3000">
              <a:solidFill>
                <a:srgbClr val="FFFFFF"/>
              </a:solidFill>
              <a:uFillTx/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sp>
        <p:nvSpPr>
          <p:cNvPr id="11" name="内容占位符 10"/>
          <p:cNvSpPr>
            <a:spLocks noGrp="1"/>
          </p:cNvSpPr>
          <p:nvPr>
            <p:ph sz="quarter" idx="14"/>
          </p:nvPr>
        </p:nvSpPr>
        <p:spPr>
          <a:xfrm>
            <a:off x="2433320" y="127000"/>
            <a:ext cx="7595235" cy="797560"/>
          </a:xfrm>
        </p:spPr>
        <p:txBody>
          <a:bodyPr/>
          <a:lstStyle/>
          <a:p>
            <a:pPr algn="dist"/>
            <a:r>
              <a:rPr lang="en-US" altLang="zh-CN" sz="4000" b="1" kern="0" spc="-500" dirty="0">
                <a:solidFill>
                  <a:schemeClr val="bg1"/>
                </a:solidFill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2026</a:t>
            </a:r>
            <a:r>
              <a:rPr lang="zh-CN" altLang="en-US" sz="4000" b="1" kern="0" spc="-500" dirty="0">
                <a:solidFill>
                  <a:schemeClr val="bg1"/>
                </a:solidFill>
                <a:uFillTx/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年春季学校全面工作总结</a:t>
            </a:r>
            <a:endParaRPr lang="zh-CN" altLang="en-US" sz="4000" b="1" kern="0" spc="-500" dirty="0">
              <a:solidFill>
                <a:schemeClr val="bg1"/>
              </a:solidFill>
              <a:uFillTx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 userDrawn="1"/>
        </p:nvPicPr>
        <p:blipFill>
          <a:blip r:embed="rId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822582" y="5010150"/>
            <a:ext cx="2053809" cy="1529138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 rot="21180000" flipH="1">
            <a:off x="10225405" y="607695"/>
            <a:ext cx="1610360" cy="1198880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三、固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本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抓实教学，筑牢质量之基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289" name="矩形 288"/>
          <p:cNvSpPr/>
          <p:nvPr/>
        </p:nvSpPr>
        <p:spPr>
          <a:xfrm>
            <a:off x="704215" y="3741420"/>
            <a:ext cx="4349115" cy="3464560"/>
          </a:xfrm>
          <a:prstGeom prst="rect">
            <a:avLst/>
          </a:prstGeom>
          <a:gradFill>
            <a:gsLst>
              <a:gs pos="57000">
                <a:srgbClr val="FFFFFF">
                  <a:alpha val="70000"/>
                </a:srgbClr>
              </a:gs>
              <a:gs pos="89000">
                <a:srgbClr val="FFFFFF">
                  <a:alpha val="40000"/>
                </a:srgbClr>
              </a:gs>
              <a:gs pos="36000">
                <a:srgbClr val="FFFFFF"/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9525" cap="flat" cmpd="sng" algn="ctr">
            <a:solidFill>
              <a:srgbClr val="E37245"/>
            </a:solidFill>
            <a:prstDash val="solid"/>
            <a:miter lim="800000"/>
          </a:ln>
          <a:effectLst>
            <a:outerShdw blurRad="381000" dist="63500" sx="95000" sy="95000" algn="ctr" rotWithShape="0">
              <a:srgbClr val="006479">
                <a:alpha val="25000"/>
              </a:srgbClr>
            </a:outerShdw>
          </a:effectLst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0" name="矩形 289"/>
          <p:cNvSpPr/>
          <p:nvPr/>
        </p:nvSpPr>
        <p:spPr>
          <a:xfrm rot="21480000">
            <a:off x="661670" y="3545840"/>
            <a:ext cx="4349115" cy="3189605"/>
          </a:xfrm>
          <a:prstGeom prst="rect">
            <a:avLst/>
          </a:prstGeom>
          <a:gradFill>
            <a:gsLst>
              <a:gs pos="64000">
                <a:srgbClr val="FFFFFF">
                  <a:alpha val="100000"/>
                </a:srgbClr>
              </a:gs>
              <a:gs pos="81000">
                <a:srgbClr val="FFFFFF">
                  <a:alpha val="100000"/>
                </a:srgbClr>
              </a:gs>
              <a:gs pos="53000">
                <a:srgbClr val="FFFFFF"/>
              </a:gs>
              <a:gs pos="95000">
                <a:sysClr val="window" lastClr="FFFFFF">
                  <a:alpha val="100000"/>
                </a:sysClr>
              </a:gs>
            </a:gsLst>
            <a:lin ang="5400000" scaled="0"/>
          </a:gradFill>
          <a:ln w="9525" cap="flat" cmpd="sng" algn="ctr">
            <a:solidFill>
              <a:srgbClr val="E37245"/>
            </a:solidFill>
            <a:prstDash val="solid"/>
            <a:miter lim="800000"/>
          </a:ln>
          <a:effectLst>
            <a:outerShdw blurRad="381000" dist="63500" sx="95000" sy="95000" algn="ctr" rotWithShape="0">
              <a:srgbClr val="006479">
                <a:alpha val="25000"/>
              </a:srgbClr>
            </a:outerShdw>
          </a:effectLst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4" name="iSHEJI-1"/>
          <p:cNvSpPr/>
          <p:nvPr/>
        </p:nvSpPr>
        <p:spPr>
          <a:xfrm rot="16200000" flipH="1">
            <a:off x="5135245" y="-3331210"/>
            <a:ext cx="2071370" cy="11533505"/>
          </a:xfrm>
          <a:prstGeom prst="round2SameRect">
            <a:avLst>
              <a:gd name="adj1" fmla="val 49954"/>
              <a:gd name="adj2" fmla="val 0"/>
            </a:avLst>
          </a:prstGeom>
          <a:solidFill>
            <a:srgbClr val="E88D67">
              <a:alpha val="2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109710" tIns="54855" rIns="109710" bIns="54855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95" name="iSHEJI-2"/>
          <p:cNvSpPr/>
          <p:nvPr/>
        </p:nvSpPr>
        <p:spPr>
          <a:xfrm rot="16200000" flipH="1">
            <a:off x="5387975" y="-3268345"/>
            <a:ext cx="1768475" cy="1133030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5723"/>
          </a:solidFill>
          <a:ln w="19050" cap="flat" cmpd="sng" algn="ctr">
            <a:noFill/>
            <a:prstDash val="solid"/>
            <a:miter lim="800000"/>
          </a:ln>
          <a:effectLst>
            <a:outerShdw blurRad="190500" dist="63500" dir="5400000" algn="tl" rotWithShape="0">
              <a:srgbClr val="0259A3">
                <a:lumMod val="75000"/>
                <a:alpha val="20000"/>
              </a:srgb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OPPOSans L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300" name="iSHEJI-9"/>
          <p:cNvSpPr txBox="1"/>
          <p:nvPr/>
        </p:nvSpPr>
        <p:spPr>
          <a:xfrm flipH="1">
            <a:off x="5320665" y="1512570"/>
            <a:ext cx="1902460" cy="5892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Normal" panose="020B0400000000000000" pitchFamily="34" charset="-122"/>
                <a:sym typeface="+mn-ea"/>
              </a:rPr>
              <a:t>核心理念</a:t>
            </a:r>
            <a:endParaRPr lang="zh-CN" altLang="en-US" sz="3200" b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黑体 CN Normal" panose="020B0400000000000000" pitchFamily="34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阿里巴巴普惠体 2.0 65 Medium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305" name="矩形 304"/>
          <p:cNvSpPr/>
          <p:nvPr/>
        </p:nvSpPr>
        <p:spPr>
          <a:xfrm rot="21480000">
            <a:off x="1724025" y="3901440"/>
            <a:ext cx="2631440" cy="573405"/>
          </a:xfrm>
          <a:prstGeom prst="rect">
            <a:avLst/>
          </a:prstGeom>
          <a:noFill/>
          <a:effectLst/>
        </p:spPr>
        <p:txBody>
          <a:bodyPr wrap="square" lIns="60350" tIns="30175" rIns="60350" bIns="30175">
            <a:noAutofit/>
          </a:bodyPr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solidFill>
                  <a:srgbClr val="E37245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Normal" panose="020B0400000000000000" pitchFamily="34" charset="-122"/>
                <a:sym typeface="+mn-ea"/>
              </a:rPr>
              <a:t>三个关键环节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E37245"/>
              </a:solidFill>
              <a:effectLst>
                <a:outerShdw blurRad="63500" dist="25400" dir="2700007" algn="t" rotWithShape="0">
                  <a:srgbClr val="006479">
                    <a:alpha val="15000"/>
                  </a:srgbClr>
                </a:outerShdw>
              </a:effectLst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04240" y="1982470"/>
            <a:ext cx="10225405" cy="1291590"/>
          </a:xfrm>
          <a:prstGeom prst="rect">
            <a:avLst/>
          </a:prstGeom>
          <a:noFill/>
          <a:effectLst>
            <a:outerShdw blurRad="50800" dist="38100" dir="5400000" algn="t" rotWithShape="0">
              <a:srgbClr val="55978E">
                <a:alpha val="19000"/>
              </a:srgbClr>
            </a:outerShdw>
          </a:effectLst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26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始终坚持质量是办学的根本、课堂是质量的源头，</a:t>
            </a:r>
            <a:endParaRPr lang="zh-CN" altLang="en-US" sz="26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  <a:p>
            <a:pPr indent="0" algn="ctr" fontAlgn="auto">
              <a:lnSpc>
                <a:spcPct val="150000"/>
              </a:lnSpc>
            </a:pPr>
            <a:r>
              <a:rPr lang="en-US" altLang="zh-CN" sz="26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 </a:t>
            </a:r>
            <a:r>
              <a:rPr lang="zh-CN" altLang="en-US" sz="26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把功夫下在课堂之内、把效益落在常规之中。</a:t>
            </a:r>
            <a:endParaRPr lang="zh-CN" altLang="en-US" sz="26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450205" y="3766185"/>
            <a:ext cx="2967355" cy="2313305"/>
          </a:xfrm>
          <a:prstGeom prst="rect">
            <a:avLst/>
          </a:pr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802370" y="3766820"/>
            <a:ext cx="2844800" cy="231267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91" name="组合 290"/>
          <p:cNvGrpSpPr/>
          <p:nvPr>
            <p:custDataLst>
              <p:tags r:id="rId3"/>
            </p:custDataLst>
          </p:nvPr>
        </p:nvGrpSpPr>
        <p:grpSpPr>
          <a:xfrm>
            <a:off x="0" y="5781040"/>
            <a:ext cx="12192000" cy="1073150"/>
            <a:chOff x="0" y="5715000"/>
            <a:chExt cx="12192000" cy="1142998"/>
          </a:xfrm>
        </p:grpSpPr>
        <p:sp>
          <p:nvSpPr>
            <p:cNvPr id="292" name="任意多边形: 形状 150"/>
            <p:cNvSpPr/>
            <p:nvPr>
              <p:custDataLst>
                <p:tags r:id="rId4"/>
              </p:custDataLst>
            </p:nvPr>
          </p:nvSpPr>
          <p:spPr>
            <a:xfrm>
              <a:off x="0" y="5715000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85945 w 12192000"/>
                <a:gd name="connsiteY5-12" fmla="*/ 1653254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826555" y="1653254"/>
                    <a:pt x="6085945" y="1653254"/>
                  </a:cubicBezTo>
                  <a:cubicBezTo>
                    <a:pt x="8345335" y="1653254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F7AB1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93" name="任意多边形: 形状 151"/>
            <p:cNvSpPr/>
            <p:nvPr>
              <p:custDataLst>
                <p:tags r:id="rId5"/>
              </p:custDataLst>
            </p:nvPr>
          </p:nvSpPr>
          <p:spPr>
            <a:xfrm>
              <a:off x="0" y="5851164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46616 w 12192000"/>
                <a:gd name="connsiteY5-12" fmla="*/ 1629593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787226" y="1629593"/>
                    <a:pt x="6046616" y="1629593"/>
                  </a:cubicBezTo>
                  <a:cubicBezTo>
                    <a:pt x="8306006" y="1629593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4F8D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 rot="21420000">
            <a:off x="732155" y="4641215"/>
            <a:ext cx="4135120" cy="11874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教学质量是学校发展的生命线，是支撑学校这棵大树的根本所在。</a:t>
            </a:r>
            <a:endParaRPr lang="zh-CN" altLang="en-US" sz="2000" b="1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 flipV="1">
            <a:off x="1344295" y="4533900"/>
            <a:ext cx="3342005" cy="114935"/>
          </a:xfrm>
          <a:prstGeom prst="line">
            <a:avLst/>
          </a:prstGeom>
          <a:ln w="63500">
            <a:gradFill>
              <a:gsLst>
                <a:gs pos="0">
                  <a:srgbClr val="E37245"/>
                </a:gs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</a:gsLst>
              <a:lin ang="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任意多边形: 形状 47"/>
          <p:cNvSpPr/>
          <p:nvPr>
            <p:custDataLst>
              <p:tags r:id="rId1"/>
            </p:custDataLst>
          </p:nvPr>
        </p:nvSpPr>
        <p:spPr>
          <a:xfrm rot="21420000">
            <a:off x="-170295" y="1579797"/>
            <a:ext cx="6525895" cy="5274945"/>
          </a:xfrm>
          <a:custGeom>
            <a:avLst/>
            <a:gdLst>
              <a:gd name="connsiteX0" fmla="*/ 0 w 10277"/>
              <a:gd name="connsiteY0" fmla="*/ 1268 h 8307"/>
              <a:gd name="connsiteX1" fmla="*/ 5195 w 10277"/>
              <a:gd name="connsiteY1" fmla="*/ 0 h 8307"/>
              <a:gd name="connsiteX2" fmla="*/ 10277 w 10277"/>
              <a:gd name="connsiteY2" fmla="*/ 8307 h 8307"/>
              <a:gd name="connsiteX3" fmla="*/ 0 w 10277"/>
              <a:gd name="connsiteY3" fmla="*/ 8307 h 8307"/>
              <a:gd name="connsiteX4" fmla="*/ 0 w 10277"/>
              <a:gd name="connsiteY4" fmla="*/ 1268 h 8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7" h="8307">
                <a:moveTo>
                  <a:pt x="0" y="1268"/>
                </a:moveTo>
                <a:lnTo>
                  <a:pt x="5195" y="0"/>
                </a:lnTo>
                <a:lnTo>
                  <a:pt x="10277" y="8307"/>
                </a:lnTo>
                <a:lnTo>
                  <a:pt x="0" y="8307"/>
                </a:lnTo>
                <a:lnTo>
                  <a:pt x="0" y="126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00000"/>
                </a:schemeClr>
              </a:gs>
              <a:gs pos="84000">
                <a:schemeClr val="bg1">
                  <a:alpha val="0"/>
                </a:schemeClr>
              </a:gs>
            </a:gsLst>
            <a:lin ang="135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" name="任意多边形: 形状 48"/>
          <p:cNvSpPr/>
          <p:nvPr>
            <p:custDataLst>
              <p:tags r:id="rId2"/>
            </p:custDataLst>
          </p:nvPr>
        </p:nvSpPr>
        <p:spPr>
          <a:xfrm>
            <a:off x="5529610" y="1591370"/>
            <a:ext cx="6680200" cy="5124450"/>
          </a:xfrm>
          <a:custGeom>
            <a:avLst/>
            <a:gdLst>
              <a:gd name="connsiteX0" fmla="*/ 6051 w 10520"/>
              <a:gd name="connsiteY0" fmla="*/ 0 h 8070"/>
              <a:gd name="connsiteX1" fmla="*/ 10492 w 10520"/>
              <a:gd name="connsiteY1" fmla="*/ 1249 h 8070"/>
              <a:gd name="connsiteX2" fmla="*/ 10520 w 10520"/>
              <a:gd name="connsiteY2" fmla="*/ 7874 h 8070"/>
              <a:gd name="connsiteX3" fmla="*/ 0 w 10520"/>
              <a:gd name="connsiteY3" fmla="*/ 8070 h 8070"/>
              <a:gd name="connsiteX4" fmla="*/ 6051 w 10520"/>
              <a:gd name="connsiteY4" fmla="*/ 0 h 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20" h="8070">
                <a:moveTo>
                  <a:pt x="6051" y="0"/>
                </a:moveTo>
                <a:lnTo>
                  <a:pt x="10492" y="1249"/>
                </a:lnTo>
                <a:lnTo>
                  <a:pt x="10520" y="7874"/>
                </a:lnTo>
                <a:lnTo>
                  <a:pt x="0" y="8070"/>
                </a:lnTo>
                <a:lnTo>
                  <a:pt x="6051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00000"/>
                </a:schemeClr>
              </a:gs>
              <a:gs pos="89000">
                <a:schemeClr val="bg1">
                  <a:alpha val="0"/>
                </a:schemeClr>
              </a:gs>
            </a:gsLst>
            <a:lin ang="189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三、固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本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抓实教学，筑牢质量之基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3785235" y="3825875"/>
            <a:ext cx="4622800" cy="2730500"/>
            <a:chOff x="3784595" y="3964604"/>
            <a:chExt cx="4622808" cy="2893396"/>
          </a:xfrm>
        </p:grpSpPr>
        <p:sp>
          <p:nvSpPr>
            <p:cNvPr id="4" name="任意多边形: 形状 7"/>
            <p:cNvSpPr/>
            <p:nvPr>
              <p:custDataLst>
                <p:tags r:id="rId4"/>
              </p:custDataLst>
            </p:nvPr>
          </p:nvSpPr>
          <p:spPr>
            <a:xfrm>
              <a:off x="3784595" y="3964604"/>
              <a:ext cx="4622808" cy="2893396"/>
            </a:xfrm>
            <a:custGeom>
              <a:avLst/>
              <a:gdLst>
                <a:gd name="connsiteX0" fmla="*/ 2311404 w 4622808"/>
                <a:gd name="connsiteY0" fmla="*/ 0 h 2893396"/>
                <a:gd name="connsiteX1" fmla="*/ 4622808 w 4622808"/>
                <a:gd name="connsiteY1" fmla="*/ 2311401 h 2893396"/>
                <a:gd name="connsiteX2" fmla="*/ 4575849 w 4622808"/>
                <a:gd name="connsiteY2" fmla="*/ 2777229 h 2893396"/>
                <a:gd name="connsiteX3" fmla="*/ 4545979 w 4622808"/>
                <a:gd name="connsiteY3" fmla="*/ 2893396 h 2893396"/>
                <a:gd name="connsiteX4" fmla="*/ 4412320 w 4622808"/>
                <a:gd name="connsiteY4" fmla="*/ 2893396 h 2893396"/>
                <a:gd name="connsiteX5" fmla="*/ 4448904 w 4622808"/>
                <a:gd name="connsiteY5" fmla="*/ 2751115 h 2893396"/>
                <a:gd name="connsiteX6" fmla="*/ 4493231 w 4622808"/>
                <a:gd name="connsiteY6" fmla="*/ 2311401 h 2893396"/>
                <a:gd name="connsiteX7" fmla="*/ 2311404 w 4622808"/>
                <a:gd name="connsiteY7" fmla="*/ 129577 h 2893396"/>
                <a:gd name="connsiteX8" fmla="*/ 129577 w 4622808"/>
                <a:gd name="connsiteY8" fmla="*/ 2311401 h 2893396"/>
                <a:gd name="connsiteX9" fmla="*/ 173904 w 4622808"/>
                <a:gd name="connsiteY9" fmla="*/ 2751115 h 2893396"/>
                <a:gd name="connsiteX10" fmla="*/ 210489 w 4622808"/>
                <a:gd name="connsiteY10" fmla="*/ 2893396 h 2893396"/>
                <a:gd name="connsiteX11" fmla="*/ 76829 w 4622808"/>
                <a:gd name="connsiteY11" fmla="*/ 2893396 h 2893396"/>
                <a:gd name="connsiteX12" fmla="*/ 46960 w 4622808"/>
                <a:gd name="connsiteY12" fmla="*/ 2777229 h 2893396"/>
                <a:gd name="connsiteX13" fmla="*/ 0 w 4622808"/>
                <a:gd name="connsiteY13" fmla="*/ 2311401 h 2893396"/>
                <a:gd name="connsiteX14" fmla="*/ 2311404 w 4622808"/>
                <a:gd name="connsiteY14" fmla="*/ 0 h 2893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22808" h="2893396">
                  <a:moveTo>
                    <a:pt x="2311404" y="0"/>
                  </a:moveTo>
                  <a:cubicBezTo>
                    <a:pt x="3587957" y="0"/>
                    <a:pt x="4622808" y="1034849"/>
                    <a:pt x="4622808" y="2311401"/>
                  </a:cubicBezTo>
                  <a:cubicBezTo>
                    <a:pt x="4622808" y="2470970"/>
                    <a:pt x="4606639" y="2626763"/>
                    <a:pt x="4575849" y="2777229"/>
                  </a:cubicBezTo>
                  <a:lnTo>
                    <a:pt x="4545979" y="2893396"/>
                  </a:lnTo>
                  <a:lnTo>
                    <a:pt x="4412320" y="2893396"/>
                  </a:lnTo>
                  <a:lnTo>
                    <a:pt x="4448904" y="2751115"/>
                  </a:lnTo>
                  <a:cubicBezTo>
                    <a:pt x="4477968" y="2609083"/>
                    <a:pt x="4493231" y="2462025"/>
                    <a:pt x="4493231" y="2311401"/>
                  </a:cubicBezTo>
                  <a:cubicBezTo>
                    <a:pt x="4493231" y="1106413"/>
                    <a:pt x="3516394" y="129577"/>
                    <a:pt x="2311404" y="129577"/>
                  </a:cubicBezTo>
                  <a:cubicBezTo>
                    <a:pt x="1106414" y="129577"/>
                    <a:pt x="129577" y="1106413"/>
                    <a:pt x="129577" y="2311401"/>
                  </a:cubicBezTo>
                  <a:cubicBezTo>
                    <a:pt x="129577" y="2462025"/>
                    <a:pt x="144840" y="2609083"/>
                    <a:pt x="173904" y="2751115"/>
                  </a:cubicBezTo>
                  <a:lnTo>
                    <a:pt x="210489" y="2893396"/>
                  </a:lnTo>
                  <a:lnTo>
                    <a:pt x="76829" y="2893396"/>
                  </a:lnTo>
                  <a:lnTo>
                    <a:pt x="46960" y="2777229"/>
                  </a:lnTo>
                  <a:cubicBezTo>
                    <a:pt x="16170" y="2626763"/>
                    <a:pt x="0" y="2470970"/>
                    <a:pt x="0" y="2311401"/>
                  </a:cubicBezTo>
                  <a:cubicBezTo>
                    <a:pt x="0" y="1034849"/>
                    <a:pt x="1034851" y="0"/>
                    <a:pt x="2311404" y="0"/>
                  </a:cubicBezTo>
                  <a:close/>
                </a:path>
              </a:pathLst>
            </a:custGeom>
            <a:gradFill>
              <a:gsLst>
                <a:gs pos="42000">
                  <a:srgbClr val="F7A80F"/>
                </a:gs>
                <a:gs pos="0">
                  <a:srgbClr val="F7A80F">
                    <a:alpha val="59000"/>
                  </a:srgbClr>
                </a:gs>
                <a:gs pos="100000">
                  <a:srgbClr val="F7A80F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cs typeface="汉仪劲楷简" panose="00020600040101010101" charset="-122"/>
              </a:endParaRPr>
            </a:p>
          </p:txBody>
        </p:sp>
        <p:pic>
          <p:nvPicPr>
            <p:cNvPr id="14" name="图片 13" descr="D:/兼职ppt/6.8私人 5元/新建文件夹/73ab7583-27fe-40ae-b5a9-3e16da42907c.png73ab7583-27fe-40ae-b5a9-3e16da42907c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l="10581" r="10581"/>
            <a:stretch>
              <a:fillRect/>
            </a:stretch>
          </p:blipFill>
          <p:spPr>
            <a:xfrm>
              <a:off x="4080075" y="4265886"/>
              <a:ext cx="4031850" cy="2592114"/>
            </a:xfrm>
            <a:custGeom>
              <a:avLst/>
              <a:gdLst>
                <a:gd name="connsiteX0" fmla="*/ 2015925 w 4031850"/>
                <a:gd name="connsiteY0" fmla="*/ 0 h 2592114"/>
                <a:gd name="connsiteX1" fmla="*/ 4031850 w 4031850"/>
                <a:gd name="connsiteY1" fmla="*/ 2015925 h 2592114"/>
                <a:gd name="connsiteX2" fmla="*/ 3990894 w 4031850"/>
                <a:gd name="connsiteY2" fmla="*/ 2422205 h 2592114"/>
                <a:gd name="connsiteX3" fmla="*/ 3947206 w 4031850"/>
                <a:gd name="connsiteY3" fmla="*/ 2592114 h 2592114"/>
                <a:gd name="connsiteX4" fmla="*/ 84645 w 4031850"/>
                <a:gd name="connsiteY4" fmla="*/ 2592114 h 2592114"/>
                <a:gd name="connsiteX5" fmla="*/ 40957 w 4031850"/>
                <a:gd name="connsiteY5" fmla="*/ 2422205 h 2592114"/>
                <a:gd name="connsiteX6" fmla="*/ 0 w 4031850"/>
                <a:gd name="connsiteY6" fmla="*/ 2015925 h 2592114"/>
                <a:gd name="connsiteX7" fmla="*/ 2015925 w 4031850"/>
                <a:gd name="connsiteY7" fmla="*/ 0 h 259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1850" h="2592114">
                  <a:moveTo>
                    <a:pt x="2015925" y="0"/>
                  </a:moveTo>
                  <a:cubicBezTo>
                    <a:pt x="3129290" y="0"/>
                    <a:pt x="4031850" y="902560"/>
                    <a:pt x="4031850" y="2015925"/>
                  </a:cubicBezTo>
                  <a:cubicBezTo>
                    <a:pt x="4031850" y="2155096"/>
                    <a:pt x="4017748" y="2290973"/>
                    <a:pt x="3990894" y="2422205"/>
                  </a:cubicBezTo>
                  <a:lnTo>
                    <a:pt x="3947206" y="2592114"/>
                  </a:lnTo>
                  <a:lnTo>
                    <a:pt x="84645" y="2592114"/>
                  </a:lnTo>
                  <a:lnTo>
                    <a:pt x="40957" y="2422205"/>
                  </a:lnTo>
                  <a:cubicBezTo>
                    <a:pt x="14103" y="2290973"/>
                    <a:pt x="0" y="2155096"/>
                    <a:pt x="0" y="2015925"/>
                  </a:cubicBezTo>
                  <a:cubicBezTo>
                    <a:pt x="0" y="902560"/>
                    <a:pt x="902561" y="0"/>
                    <a:pt x="2015925" y="0"/>
                  </a:cubicBezTo>
                  <a:close/>
                </a:path>
              </a:pathLst>
            </a:custGeom>
          </p:spPr>
        </p:pic>
      </p:grpSp>
      <p:pic>
        <p:nvPicPr>
          <p:cNvPr id="18" name="图片 17" descr="D:/兼职ppt/6.8私人 5元/新建文件夹/d47ad4b0-21f5-4349-8fb2-cc088dcc33ee.pngd47ad4b0-21f5-4349-8fb2-cc088dcc33ee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 l="18377" r="18377"/>
          <a:stretch>
            <a:fillRect/>
          </a:stretch>
        </p:blipFill>
        <p:spPr>
          <a:xfrm>
            <a:off x="5137785" y="1015365"/>
            <a:ext cx="1998980" cy="1998980"/>
          </a:xfrm>
          <a:custGeom>
            <a:avLst/>
            <a:gdLst>
              <a:gd name="connsiteX0" fmla="*/ 702644 w 1405288"/>
              <a:gd name="connsiteY0" fmla="*/ 0 h 1405288"/>
              <a:gd name="connsiteX1" fmla="*/ 1405288 w 1405288"/>
              <a:gd name="connsiteY1" fmla="*/ 702644 h 1405288"/>
              <a:gd name="connsiteX2" fmla="*/ 702644 w 1405288"/>
              <a:gd name="connsiteY2" fmla="*/ 1405288 h 1405288"/>
              <a:gd name="connsiteX3" fmla="*/ 0 w 1405288"/>
              <a:gd name="connsiteY3" fmla="*/ 702644 h 1405288"/>
              <a:gd name="connsiteX4" fmla="*/ 702644 w 1405288"/>
              <a:gd name="connsiteY4" fmla="*/ 0 h 140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5288" h="1405288">
                <a:moveTo>
                  <a:pt x="702644" y="0"/>
                </a:moveTo>
                <a:cubicBezTo>
                  <a:pt x="1090704" y="0"/>
                  <a:pt x="1405288" y="314584"/>
                  <a:pt x="1405288" y="702644"/>
                </a:cubicBezTo>
                <a:cubicBezTo>
                  <a:pt x="1405288" y="1090704"/>
                  <a:pt x="1090704" y="1405288"/>
                  <a:pt x="702644" y="1405288"/>
                </a:cubicBezTo>
                <a:cubicBezTo>
                  <a:pt x="314584" y="1405288"/>
                  <a:pt x="0" y="1090704"/>
                  <a:pt x="0" y="702644"/>
                </a:cubicBezTo>
                <a:cubicBezTo>
                  <a:pt x="0" y="314584"/>
                  <a:pt x="314584" y="0"/>
                  <a:pt x="702644" y="0"/>
                </a:cubicBezTo>
                <a:close/>
              </a:path>
            </a:pathLst>
          </a:cu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12518" r="12518"/>
          <a:stretch>
            <a:fillRect/>
          </a:stretch>
        </p:blipFill>
        <p:spPr>
          <a:xfrm>
            <a:off x="9106535" y="2376170"/>
            <a:ext cx="1851025" cy="1851025"/>
          </a:xfrm>
          <a:custGeom>
            <a:avLst/>
            <a:gdLst>
              <a:gd name="connsiteX0" fmla="*/ 702644 w 1405288"/>
              <a:gd name="connsiteY0" fmla="*/ 0 h 1405288"/>
              <a:gd name="connsiteX1" fmla="*/ 1405288 w 1405288"/>
              <a:gd name="connsiteY1" fmla="*/ 702644 h 1405288"/>
              <a:gd name="connsiteX2" fmla="*/ 702644 w 1405288"/>
              <a:gd name="connsiteY2" fmla="*/ 1405288 h 1405288"/>
              <a:gd name="connsiteX3" fmla="*/ 0 w 1405288"/>
              <a:gd name="connsiteY3" fmla="*/ 702644 h 1405288"/>
              <a:gd name="connsiteX4" fmla="*/ 702644 w 1405288"/>
              <a:gd name="connsiteY4" fmla="*/ 0 h 140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5288" h="1405288">
                <a:moveTo>
                  <a:pt x="702644" y="0"/>
                </a:moveTo>
                <a:cubicBezTo>
                  <a:pt x="1090704" y="0"/>
                  <a:pt x="1405288" y="314584"/>
                  <a:pt x="1405288" y="702644"/>
                </a:cubicBezTo>
                <a:cubicBezTo>
                  <a:pt x="1405288" y="1090704"/>
                  <a:pt x="1090704" y="1405288"/>
                  <a:pt x="702644" y="1405288"/>
                </a:cubicBezTo>
                <a:cubicBezTo>
                  <a:pt x="314584" y="1405288"/>
                  <a:pt x="0" y="1090704"/>
                  <a:pt x="0" y="702644"/>
                </a:cubicBezTo>
                <a:cubicBezTo>
                  <a:pt x="0" y="314584"/>
                  <a:pt x="314584" y="0"/>
                  <a:pt x="702644" y="0"/>
                </a:cubicBezTo>
                <a:close/>
              </a:path>
            </a:pathLst>
          </a:custGeom>
        </p:spPr>
      </p:pic>
      <p:pic>
        <p:nvPicPr>
          <p:cNvPr id="24" name="图片 23" descr="D:/兼职ppt/6.8私人 5元/新建文件夹/1b31036f-29f5-402f-8e1d-34b444aba05c.png1b31036f-29f5-402f-8e1d-34b444aba05c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/>
          <a:srcRect l="25115" r="25115"/>
          <a:stretch>
            <a:fillRect/>
          </a:stretch>
        </p:blipFill>
        <p:spPr>
          <a:xfrm>
            <a:off x="1249045" y="2394585"/>
            <a:ext cx="2077085" cy="2077085"/>
          </a:xfrm>
          <a:custGeom>
            <a:avLst/>
            <a:gdLst>
              <a:gd name="connsiteX0" fmla="*/ 702644 w 1405288"/>
              <a:gd name="connsiteY0" fmla="*/ 0 h 1405288"/>
              <a:gd name="connsiteX1" fmla="*/ 1405288 w 1405288"/>
              <a:gd name="connsiteY1" fmla="*/ 702644 h 1405288"/>
              <a:gd name="connsiteX2" fmla="*/ 702644 w 1405288"/>
              <a:gd name="connsiteY2" fmla="*/ 1405288 h 1405288"/>
              <a:gd name="connsiteX3" fmla="*/ 0 w 1405288"/>
              <a:gd name="connsiteY3" fmla="*/ 702644 h 1405288"/>
              <a:gd name="connsiteX4" fmla="*/ 702644 w 1405288"/>
              <a:gd name="connsiteY4" fmla="*/ 0 h 140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5288" h="1405288">
                <a:moveTo>
                  <a:pt x="702644" y="0"/>
                </a:moveTo>
                <a:cubicBezTo>
                  <a:pt x="1090704" y="0"/>
                  <a:pt x="1405288" y="314584"/>
                  <a:pt x="1405288" y="702644"/>
                </a:cubicBezTo>
                <a:cubicBezTo>
                  <a:pt x="1405288" y="1090704"/>
                  <a:pt x="1090704" y="1405288"/>
                  <a:pt x="702644" y="1405288"/>
                </a:cubicBezTo>
                <a:cubicBezTo>
                  <a:pt x="314584" y="1405288"/>
                  <a:pt x="0" y="1090704"/>
                  <a:pt x="0" y="702644"/>
                </a:cubicBezTo>
                <a:cubicBezTo>
                  <a:pt x="0" y="314584"/>
                  <a:pt x="314584" y="0"/>
                  <a:pt x="702644" y="0"/>
                </a:cubicBezTo>
                <a:close/>
              </a:path>
            </a:pathLst>
          </a:custGeom>
        </p:spPr>
      </p:pic>
      <p:sp>
        <p:nvSpPr>
          <p:cNvPr id="12" name="任意多边形: 形状 150"/>
          <p:cNvSpPr/>
          <p:nvPr>
            <p:custDataLst>
              <p:tags r:id="rId13"/>
            </p:custDataLst>
          </p:nvPr>
        </p:nvSpPr>
        <p:spPr>
          <a:xfrm>
            <a:off x="0" y="5781040"/>
            <a:ext cx="12192000" cy="945307"/>
          </a:xfrm>
          <a:custGeom>
            <a:avLst/>
            <a:gdLst>
              <a:gd name="connsiteX0" fmla="*/ 12192000 w 12192000"/>
              <a:gd name="connsiteY0" fmla="*/ 0 h 2422954"/>
              <a:gd name="connsiteX1" fmla="*/ 12192000 w 12192000"/>
              <a:gd name="connsiteY1" fmla="*/ 2422954 h 2422954"/>
              <a:gd name="connsiteX2" fmla="*/ 0 w 12192000"/>
              <a:gd name="connsiteY2" fmla="*/ 2422954 h 2422954"/>
              <a:gd name="connsiteX3" fmla="*/ 0 w 12192000"/>
              <a:gd name="connsiteY3" fmla="*/ 19086 h 2422954"/>
              <a:gd name="connsiteX4" fmla="*/ 290583 w 12192000"/>
              <a:gd name="connsiteY4" fmla="*/ 158526 h 2422954"/>
              <a:gd name="connsiteX5" fmla="*/ 6076113 w 12192000"/>
              <a:gd name="connsiteY5" fmla="*/ 1203686 h 2422954"/>
              <a:gd name="connsiteX6" fmla="*/ 11861643 w 12192000"/>
              <a:gd name="connsiteY6" fmla="*/ 158526 h 2422954"/>
              <a:gd name="connsiteX0-1" fmla="*/ 12192000 w 12192000"/>
              <a:gd name="connsiteY0-2" fmla="*/ 0 h 2422954"/>
              <a:gd name="connsiteX1-3" fmla="*/ 12192000 w 12192000"/>
              <a:gd name="connsiteY1-4" fmla="*/ 2422954 h 2422954"/>
              <a:gd name="connsiteX2-5" fmla="*/ 0 w 12192000"/>
              <a:gd name="connsiteY2-6" fmla="*/ 2422954 h 2422954"/>
              <a:gd name="connsiteX3-7" fmla="*/ 0 w 12192000"/>
              <a:gd name="connsiteY3-8" fmla="*/ 19086 h 2422954"/>
              <a:gd name="connsiteX4-9" fmla="*/ 290583 w 12192000"/>
              <a:gd name="connsiteY4-10" fmla="*/ 158526 h 2422954"/>
              <a:gd name="connsiteX5-11" fmla="*/ 6085945 w 12192000"/>
              <a:gd name="connsiteY5-12" fmla="*/ 1653254 h 2422954"/>
              <a:gd name="connsiteX6-13" fmla="*/ 11861643 w 12192000"/>
              <a:gd name="connsiteY6-14" fmla="*/ 158526 h 2422954"/>
              <a:gd name="connsiteX7" fmla="*/ 12192000 w 12192000"/>
              <a:gd name="connsiteY7" fmla="*/ 0 h 242295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" y="connsiteY7"/>
              </a:cxn>
            </a:cxnLst>
            <a:rect l="l" t="t" r="r" b="b"/>
            <a:pathLst>
              <a:path w="12192000" h="2422954">
                <a:moveTo>
                  <a:pt x="12192000" y="0"/>
                </a:moveTo>
                <a:lnTo>
                  <a:pt x="12192000" y="2422954"/>
                </a:lnTo>
                <a:lnTo>
                  <a:pt x="0" y="2422954"/>
                </a:lnTo>
                <a:lnTo>
                  <a:pt x="0" y="19086"/>
                </a:lnTo>
                <a:lnTo>
                  <a:pt x="290583" y="158526"/>
                </a:lnTo>
                <a:cubicBezTo>
                  <a:pt x="1771230" y="804280"/>
                  <a:pt x="3826555" y="1653254"/>
                  <a:pt x="6085945" y="1653254"/>
                </a:cubicBezTo>
                <a:cubicBezTo>
                  <a:pt x="8345335" y="1653254"/>
                  <a:pt x="10380997" y="804280"/>
                  <a:pt x="11861643" y="158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F7AD1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13" name="组合 12"/>
          <p:cNvGrpSpPr/>
          <p:nvPr>
            <p:custDataLst>
              <p:tags r:id="rId14"/>
            </p:custDataLst>
          </p:nvPr>
        </p:nvGrpSpPr>
        <p:grpSpPr>
          <a:xfrm>
            <a:off x="0" y="5781040"/>
            <a:ext cx="12192000" cy="1073150"/>
            <a:chOff x="0" y="5715000"/>
            <a:chExt cx="12192000" cy="1142998"/>
          </a:xfrm>
        </p:grpSpPr>
        <p:sp>
          <p:nvSpPr>
            <p:cNvPr id="15" name="任意多边形: 形状 150"/>
            <p:cNvSpPr/>
            <p:nvPr>
              <p:custDataLst>
                <p:tags r:id="rId15"/>
              </p:custDataLst>
            </p:nvPr>
          </p:nvSpPr>
          <p:spPr>
            <a:xfrm>
              <a:off x="0" y="5715000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85945 w 12192000"/>
                <a:gd name="connsiteY5-12" fmla="*/ 1653254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826555" y="1653254"/>
                    <a:pt x="6085945" y="1653254"/>
                  </a:cubicBezTo>
                  <a:cubicBezTo>
                    <a:pt x="8345335" y="1653254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F7AD1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任意多边形: 形状 151"/>
            <p:cNvSpPr/>
            <p:nvPr>
              <p:custDataLst>
                <p:tags r:id="rId16"/>
              </p:custDataLst>
            </p:nvPr>
          </p:nvSpPr>
          <p:spPr>
            <a:xfrm>
              <a:off x="0" y="5851164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46616 w 12192000"/>
                <a:gd name="connsiteY5-12" fmla="*/ 1629593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787226" y="1629593"/>
                    <a:pt x="6046616" y="1629593"/>
                  </a:cubicBezTo>
                  <a:cubicBezTo>
                    <a:pt x="8306006" y="1629593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4F8D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905510" y="4660265"/>
            <a:ext cx="2879725" cy="798830"/>
          </a:xfrm>
          <a:prstGeom prst="rect">
            <a:avLst/>
          </a:prstGeom>
        </p:spPr>
        <p:txBody>
          <a:bodyPr wrap="square" rtlCol="0">
            <a:spAutoFit/>
          </a:bodyPr>
          <a:p>
            <a:pPr lvl="0" algn="ctr" defTabSz="266700">
              <a:buClrTx/>
              <a:buSzTx/>
              <a:buFontTx/>
            </a:pPr>
            <a:r>
              <a:rPr lang="zh-CN" altLang="en-US" sz="2600">
                <a:solidFill>
                  <a:srgbClr val="DD5723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（一）深“备”：</a:t>
            </a:r>
            <a:endParaRPr lang="zh-CN" altLang="en-US" sz="2600">
              <a:solidFill>
                <a:srgbClr val="DD5723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  <a:p>
            <a:pPr lvl="0" algn="ctr" defTabSz="266700">
              <a:buClrTx/>
              <a:buSzTx/>
              <a:buFontTx/>
            </a:pPr>
            <a:r>
              <a:rPr lang="zh-CN" altLang="en-US" sz="2000">
                <a:solidFill>
                  <a:srgbClr val="DD5723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立足学情夯实备课根基</a:t>
            </a:r>
            <a:endParaRPr lang="zh-CN" altLang="en-US" sz="2000">
              <a:solidFill>
                <a:srgbClr val="DD5723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18"/>
            </p:custDataLst>
          </p:nvPr>
        </p:nvSpPr>
        <p:spPr>
          <a:xfrm>
            <a:off x="4420235" y="3014345"/>
            <a:ext cx="3450590" cy="829945"/>
          </a:xfrm>
          <a:prstGeom prst="rect">
            <a:avLst/>
          </a:prstGeom>
        </p:spPr>
        <p:txBody>
          <a:bodyPr wrap="square" rtlCol="0">
            <a:spAutoFit/>
          </a:bodyPr>
          <a:p>
            <a:pPr lvl="0" algn="ctr" defTabSz="266700">
              <a:buClrTx/>
              <a:buSzTx/>
              <a:buFontTx/>
            </a:pPr>
            <a:r>
              <a:rPr lang="zh-CN" altLang="en-US" sz="2600">
                <a:solidFill>
                  <a:schemeClr val="accent6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（</a:t>
            </a:r>
            <a:r>
              <a:rPr lang="zh-CN" altLang="en-US" sz="2800">
                <a:solidFill>
                  <a:schemeClr val="accent6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二）实“教”：</a:t>
            </a:r>
            <a:endParaRPr lang="zh-CN" altLang="en-US" sz="2800">
              <a:solidFill>
                <a:schemeClr val="accent6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  <a:p>
            <a:pPr lvl="0" algn="ctr" defTabSz="266700">
              <a:buClrTx/>
              <a:buSzTx/>
              <a:buFontTx/>
            </a:pPr>
            <a:r>
              <a:rPr lang="zh-CN" altLang="en-US" sz="2000">
                <a:solidFill>
                  <a:schemeClr val="accent6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聚焦课堂提升教学实效</a:t>
            </a:r>
            <a:endParaRPr lang="zh-CN" altLang="en-US" sz="2000">
              <a:solidFill>
                <a:schemeClr val="accent6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9"/>
            </p:custDataLst>
          </p:nvPr>
        </p:nvSpPr>
        <p:spPr>
          <a:xfrm>
            <a:off x="8519160" y="4505960"/>
            <a:ext cx="3026410" cy="798830"/>
          </a:xfrm>
          <a:prstGeom prst="rect">
            <a:avLst/>
          </a:prstGeom>
        </p:spPr>
        <p:txBody>
          <a:bodyPr wrap="square" rtlCol="0">
            <a:spAutoFit/>
          </a:bodyPr>
          <a:p>
            <a:pPr lvl="0" algn="ctr" defTabSz="266700">
              <a:buClrTx/>
              <a:buSzTx/>
              <a:buFontTx/>
            </a:pPr>
            <a:r>
              <a:rPr lang="zh-CN" altLang="en-US" sz="2600">
                <a:solidFill>
                  <a:srgbClr val="F7AD1D"/>
                </a:solidFill>
                <a:effectLst>
                  <a:outerShdw blurRad="38100" dist="38100" dir="2700000" algn="tl">
                    <a:srgbClr val="F9C45A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（三）严“评”：</a:t>
            </a:r>
            <a:endParaRPr lang="zh-CN" altLang="en-US" sz="2000">
              <a:solidFill>
                <a:srgbClr val="F7AD1D"/>
              </a:solidFill>
              <a:effectLst>
                <a:outerShdw blurRad="38100" dist="38100" dir="2700000" algn="tl">
                  <a:srgbClr val="F9C45A">
                    <a:alpha val="43137"/>
                  </a:srgbClr>
                </a:outerShdw>
              </a:effectLst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  <a:p>
            <a:pPr lvl="0" algn="ctr" defTabSz="266700">
              <a:buClrTx/>
              <a:buSzTx/>
              <a:buFontTx/>
            </a:pPr>
            <a:r>
              <a:rPr lang="zh-CN" altLang="en-US" sz="2000">
                <a:solidFill>
                  <a:srgbClr val="F7AD1D"/>
                </a:solidFill>
                <a:effectLst>
                  <a:outerShdw blurRad="38100" dist="38100" dir="2700000" algn="tl">
                    <a:srgbClr val="F9C45A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规范作业落实减负提质</a:t>
            </a:r>
            <a:endParaRPr lang="zh-CN" altLang="en-US" sz="2000">
              <a:solidFill>
                <a:srgbClr val="F7AD1D"/>
              </a:solidFill>
              <a:effectLst>
                <a:outerShdw blurRad="38100" dist="38100" dir="2700000" algn="tl">
                  <a:srgbClr val="F9C45A">
                    <a:alpha val="43137"/>
                  </a:srgbClr>
                </a:outerShdw>
              </a:effectLst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4.79167E-6 0.18519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四、展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叶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五育润心，促进全面发展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grpSp>
        <p:nvGrpSpPr>
          <p:cNvPr id="54" name="组合 53"/>
          <p:cNvGrpSpPr/>
          <p:nvPr>
            <p:custDataLst>
              <p:tags r:id="rId1"/>
            </p:custDataLst>
          </p:nvPr>
        </p:nvGrpSpPr>
        <p:grpSpPr>
          <a:xfrm>
            <a:off x="612140" y="2122805"/>
            <a:ext cx="5706745" cy="2414270"/>
            <a:chOff x="773" y="5265"/>
            <a:chExt cx="8987" cy="3802"/>
          </a:xfrm>
        </p:grpSpPr>
        <p:sp>
          <p:nvSpPr>
            <p:cNvPr id="30" name="文本框 29"/>
            <p:cNvSpPr txBox="1"/>
            <p:nvPr>
              <p:custDataLst>
                <p:tags r:id="rId2"/>
              </p:custDataLst>
            </p:nvPr>
          </p:nvSpPr>
          <p:spPr>
            <a:xfrm>
              <a:off x="940" y="5343"/>
              <a:ext cx="8249" cy="3633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 indent="0" algn="just" defTabSz="26670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2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汉仪中黑 197" panose="00020600040101010101" charset="-122"/>
                  <a:ea typeface="汉仪中黑 197" panose="00020600040101010101" charset="-122"/>
                  <a:cs typeface="宋体" panose="02010600030101010101" pitchFamily="2" charset="-122"/>
                  <a:sym typeface="+mn-ea"/>
                </a:rPr>
                <a:t>学校坚持五育并举、融合育人，推动各育有机渗透、相互滋养，促进学生在丰富的教育实践中实现全面而有个性的发展。</a:t>
              </a:r>
              <a:endPara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汉仪中黑 197" panose="00020600040101010101" charset="-122"/>
                <a:ea typeface="汉仪中黑 197" panose="00020600040101010101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7" name="圆角矩形 46"/>
            <p:cNvSpPr/>
            <p:nvPr>
              <p:custDataLst>
                <p:tags r:id="rId3"/>
              </p:custDataLst>
            </p:nvPr>
          </p:nvSpPr>
          <p:spPr>
            <a:xfrm>
              <a:off x="773" y="5265"/>
              <a:ext cx="8987" cy="3802"/>
            </a:xfrm>
            <a:prstGeom prst="roundRect">
              <a:avLst>
                <a:gd name="adj" fmla="val 2601"/>
              </a:avLst>
            </a:prstGeom>
            <a:noFill/>
            <a:ln w="12700" cmpd="sng">
              <a:gradFill>
                <a:gsLst>
                  <a:gs pos="0">
                    <a:schemeClr val="tx2">
                      <a:alpha val="70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20000"/>
                    </a:schemeClr>
                  </a:gs>
                </a:gsLst>
                <a:lin ang="0" scaled="1"/>
              </a:gradFill>
              <a:prstDash val="solid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59410" y="1351586"/>
            <a:ext cx="5998845" cy="5114659"/>
            <a:chOff x="566" y="2139"/>
            <a:chExt cx="9447" cy="7580"/>
          </a:xfrm>
        </p:grpSpPr>
        <p:sp>
          <p:nvSpPr>
            <p:cNvPr id="51" name="任意多边形 50"/>
            <p:cNvSpPr/>
            <p:nvPr>
              <p:custDataLst>
                <p:tags r:id="rId4"/>
              </p:custDataLst>
            </p:nvPr>
          </p:nvSpPr>
          <p:spPr>
            <a:xfrm>
              <a:off x="566" y="2608"/>
              <a:ext cx="9447" cy="7111"/>
            </a:xfrm>
            <a:custGeom>
              <a:avLst/>
              <a:gdLst>
                <a:gd name="connsiteX0" fmla="*/ 5527 w 9447"/>
                <a:gd name="connsiteY0" fmla="*/ 0 h 7111"/>
                <a:gd name="connsiteX1" fmla="*/ 9262 w 9447"/>
                <a:gd name="connsiteY1" fmla="*/ 13 h 7111"/>
                <a:gd name="connsiteX2" fmla="*/ 9447 w 9447"/>
                <a:gd name="connsiteY2" fmla="*/ 198 h 7111"/>
                <a:gd name="connsiteX3" fmla="*/ 9447 w 9447"/>
                <a:gd name="connsiteY3" fmla="*/ 6926 h 7111"/>
                <a:gd name="connsiteX4" fmla="*/ 9262 w 9447"/>
                <a:gd name="connsiteY4" fmla="*/ 7111 h 7111"/>
                <a:gd name="connsiteX5" fmla="*/ 185 w 9447"/>
                <a:gd name="connsiteY5" fmla="*/ 7111 h 7111"/>
                <a:gd name="connsiteX6" fmla="*/ 0 w 9447"/>
                <a:gd name="connsiteY6" fmla="*/ 6926 h 7111"/>
                <a:gd name="connsiteX7" fmla="*/ 0 w 9447"/>
                <a:gd name="connsiteY7" fmla="*/ 198 h 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47" h="7111">
                  <a:moveTo>
                    <a:pt x="5527" y="0"/>
                  </a:moveTo>
                  <a:lnTo>
                    <a:pt x="9262" y="13"/>
                  </a:lnTo>
                  <a:cubicBezTo>
                    <a:pt x="9364" y="13"/>
                    <a:pt x="9447" y="96"/>
                    <a:pt x="9447" y="198"/>
                  </a:cubicBezTo>
                  <a:lnTo>
                    <a:pt x="9447" y="6926"/>
                  </a:lnTo>
                  <a:cubicBezTo>
                    <a:pt x="9447" y="7028"/>
                    <a:pt x="9364" y="7111"/>
                    <a:pt x="9262" y="7111"/>
                  </a:cubicBezTo>
                  <a:lnTo>
                    <a:pt x="185" y="7111"/>
                  </a:lnTo>
                  <a:cubicBezTo>
                    <a:pt x="83" y="7111"/>
                    <a:pt x="0" y="7028"/>
                    <a:pt x="0" y="6926"/>
                  </a:cubicBezTo>
                  <a:lnTo>
                    <a:pt x="0" y="198"/>
                  </a:lnTo>
                </a:path>
              </a:pathLst>
            </a:custGeom>
            <a:noFill/>
            <a:ln w="12700" cmpd="sng">
              <a:gradFill>
                <a:gsLst>
                  <a:gs pos="0">
                    <a:schemeClr val="accent6"/>
                  </a:gs>
                  <a:gs pos="100000">
                    <a:schemeClr val="accent1">
                      <a:lumMod val="30000"/>
                      <a:lumOff val="70000"/>
                      <a:alpha val="20000"/>
                    </a:schemeClr>
                  </a:gs>
                </a:gsLst>
                <a:lin ang="0" scaled="1"/>
              </a:gradFill>
              <a:prstDash val="solid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2" name="流程图: 可选过程 51"/>
            <p:cNvSpPr/>
            <p:nvPr/>
          </p:nvSpPr>
          <p:spPr>
            <a:xfrm rot="5400000">
              <a:off x="4024" y="-1093"/>
              <a:ext cx="846" cy="7310"/>
            </a:xfrm>
            <a:prstGeom prst="flowChartAlternateProcess">
              <a:avLst/>
            </a:prstGeom>
            <a:gradFill>
              <a:gsLst>
                <a:gs pos="0">
                  <a:srgbClr val="F7AD1D">
                    <a:alpha val="28000"/>
                  </a:srgbClr>
                </a:gs>
                <a:gs pos="51000">
                  <a:srgbClr val="F9C45A"/>
                </a:gs>
                <a:gs pos="100000">
                  <a:srgbClr val="F9C45A">
                    <a:alpha val="25000"/>
                  </a:srgbClr>
                </a:gs>
              </a:gsLst>
              <a:lin ang="1656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612140" y="1365885"/>
            <a:ext cx="4513580" cy="434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2800" noProof="0" dirty="0">
                <a:solidFill>
                  <a:schemeClr val="accent6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黑体 CN Normal" panose="020B0400000000000000" pitchFamily="34" charset="-122"/>
                <a:sym typeface="+mn-ea"/>
              </a:rPr>
              <a:t>立德树人，关键在育全人</a:t>
            </a:r>
            <a:endParaRPr lang="zh-CN" altLang="en-US" sz="2800" noProof="0" dirty="0">
              <a:solidFill>
                <a:schemeClr val="accent6"/>
              </a:solidFill>
              <a:effectLst>
                <a:reflection blurRad="6350" stA="18000" endA="300" endPos="40000" dist="38100" dir="5400000" sy="-90000" algn="bl" rotWithShape="0"/>
              </a:effectLst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思源黑体 CN Normal" panose="020B0400000000000000" pitchFamily="34" charset="-122"/>
              <a:sym typeface="+mn-ea"/>
            </a:endParaRPr>
          </a:p>
          <a:p>
            <a:pPr algn="ctr"/>
            <a:endParaRPr lang="zh-CN" altLang="en-US" sz="2800" noProof="0" dirty="0">
              <a:solidFill>
                <a:schemeClr val="accent6"/>
              </a:solidFill>
              <a:effectLst>
                <a:reflection blurRad="6350" stA="18000" endA="300" endPos="40000" dist="38100" dir="5400000" sy="-90000" algn="bl" rotWithShape="0"/>
              </a:effectLst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思源黑体 CN Normal" panose="020B0400000000000000" pitchFamily="34" charset="-122"/>
              <a:sym typeface="+mn-ea"/>
            </a:endParaRPr>
          </a:p>
        </p:txBody>
      </p:sp>
      <p:grpSp>
        <p:nvGrpSpPr>
          <p:cNvPr id="60" name="组合 59"/>
          <p:cNvGrpSpPr/>
          <p:nvPr/>
        </p:nvGrpSpPr>
        <p:grpSpPr>
          <a:xfrm rot="21300000">
            <a:off x="561975" y="4921885"/>
            <a:ext cx="1517650" cy="1422400"/>
            <a:chOff x="1006" y="7556"/>
            <a:chExt cx="2752" cy="2212"/>
          </a:xfrm>
        </p:grpSpPr>
        <p:sp>
          <p:nvSpPr>
            <p:cNvPr id="55" name="圆角矩形 54"/>
            <p:cNvSpPr/>
            <p:nvPr/>
          </p:nvSpPr>
          <p:spPr>
            <a:xfrm>
              <a:off x="1006" y="7556"/>
              <a:ext cx="2753" cy="2212"/>
            </a:xfrm>
            <a:prstGeom prst="roundRect">
              <a:avLst>
                <a:gd name="adj" fmla="val 3074"/>
              </a:avLst>
            </a:prstGeom>
            <a:solidFill>
              <a:schemeClr val="bg1"/>
            </a:solidFill>
            <a:ln w="12700" cmpd="sng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7" name="圆角矩形 56"/>
            <p:cNvSpPr/>
            <p:nvPr/>
          </p:nvSpPr>
          <p:spPr>
            <a:xfrm>
              <a:off x="1146" y="7678"/>
              <a:ext cx="2474" cy="1733"/>
            </a:xfrm>
            <a:prstGeom prst="roundRect">
              <a:avLst>
                <a:gd name="adj" fmla="val 0"/>
              </a:avLst>
            </a:prstGeom>
            <a:blipFill rotWithShape="1">
              <a:blip r:embed="rId5"/>
              <a:stretch>
                <a:fillRect/>
              </a:stretch>
            </a:blipFill>
            <a:ln w="12700" cmpd="sng">
              <a:noFill/>
              <a:prstDash val="solid"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 rot="360000">
            <a:off x="2420620" y="4855845"/>
            <a:ext cx="1517650" cy="1422400"/>
            <a:chOff x="1006" y="7556"/>
            <a:chExt cx="2752" cy="2212"/>
          </a:xfrm>
        </p:grpSpPr>
        <p:sp>
          <p:nvSpPr>
            <p:cNvPr id="63" name="圆角矩形 62"/>
            <p:cNvSpPr/>
            <p:nvPr/>
          </p:nvSpPr>
          <p:spPr>
            <a:xfrm>
              <a:off x="1006" y="7556"/>
              <a:ext cx="2753" cy="2212"/>
            </a:xfrm>
            <a:prstGeom prst="roundRect">
              <a:avLst>
                <a:gd name="adj" fmla="val 3074"/>
              </a:avLst>
            </a:prstGeom>
            <a:solidFill>
              <a:schemeClr val="bg1"/>
            </a:solidFill>
            <a:ln w="12700" cmpd="sng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65" name="圆角矩形 64"/>
            <p:cNvSpPr/>
            <p:nvPr/>
          </p:nvSpPr>
          <p:spPr>
            <a:xfrm>
              <a:off x="1146" y="7678"/>
              <a:ext cx="2474" cy="1733"/>
            </a:xfrm>
            <a:prstGeom prst="roundRect">
              <a:avLst>
                <a:gd name="adj" fmla="val 0"/>
              </a:avLst>
            </a:prstGeom>
            <a:blipFill rotWithShape="1">
              <a:blip r:embed="rId6"/>
              <a:stretch>
                <a:fillRect/>
              </a:stretch>
            </a:blipFill>
            <a:ln w="12700" cmpd="sng">
              <a:noFill/>
              <a:prstDash val="solid"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 rot="240000">
            <a:off x="4191000" y="4911090"/>
            <a:ext cx="1517650" cy="1422400"/>
            <a:chOff x="1006" y="7556"/>
            <a:chExt cx="2752" cy="2212"/>
          </a:xfrm>
        </p:grpSpPr>
        <p:sp>
          <p:nvSpPr>
            <p:cNvPr id="67" name="圆角矩形 66"/>
            <p:cNvSpPr/>
            <p:nvPr/>
          </p:nvSpPr>
          <p:spPr>
            <a:xfrm>
              <a:off x="1006" y="7556"/>
              <a:ext cx="2753" cy="2212"/>
            </a:xfrm>
            <a:prstGeom prst="roundRect">
              <a:avLst>
                <a:gd name="adj" fmla="val 3074"/>
              </a:avLst>
            </a:prstGeom>
            <a:solidFill>
              <a:schemeClr val="bg1"/>
            </a:solidFill>
            <a:ln w="12700" cmpd="sng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68" name="圆角矩形 67"/>
            <p:cNvSpPr/>
            <p:nvPr/>
          </p:nvSpPr>
          <p:spPr>
            <a:xfrm>
              <a:off x="1146" y="7678"/>
              <a:ext cx="2474" cy="1733"/>
            </a:xfrm>
            <a:prstGeom prst="roundRect">
              <a:avLst>
                <a:gd name="adj" fmla="val 0"/>
              </a:avLst>
            </a:prstGeom>
            <a:blipFill rotWithShape="1">
              <a:blip r:embed="rId7"/>
              <a:stretch>
                <a:fillRect/>
              </a:stretch>
            </a:blipFill>
            <a:ln w="12700" cmpd="sng">
              <a:noFill/>
              <a:prstDash val="solid"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 rot="0">
            <a:off x="7185025" y="1248410"/>
            <a:ext cx="4371340" cy="5217795"/>
            <a:chOff x="11226" y="1876"/>
            <a:chExt cx="7062" cy="7194"/>
          </a:xfrm>
        </p:grpSpPr>
        <p:sp>
          <p:nvSpPr>
            <p:cNvPr id="49" name="圆角矩形 48"/>
            <p:cNvSpPr/>
            <p:nvPr/>
          </p:nvSpPr>
          <p:spPr>
            <a:xfrm>
              <a:off x="11590" y="2429"/>
              <a:ext cx="6698" cy="6343"/>
            </a:xfrm>
            <a:prstGeom prst="roundRect">
              <a:avLst>
                <a:gd name="adj" fmla="val 2601"/>
              </a:avLst>
            </a:prstGeom>
            <a:solidFill>
              <a:schemeClr val="bg1"/>
            </a:solidFill>
            <a:ln w="12700" cmpd="sng">
              <a:gradFill>
                <a:gsLst>
                  <a:gs pos="0">
                    <a:schemeClr val="tx2">
                      <a:alpha val="44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</a:gradFill>
              <a:prstDash val="solid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8" name="圆角矩形 47"/>
            <p:cNvSpPr/>
            <p:nvPr/>
          </p:nvSpPr>
          <p:spPr>
            <a:xfrm>
              <a:off x="11478" y="2289"/>
              <a:ext cx="6728" cy="6661"/>
            </a:xfrm>
            <a:prstGeom prst="roundRect">
              <a:avLst>
                <a:gd name="adj" fmla="val 2601"/>
              </a:avLst>
            </a:prstGeom>
            <a:solidFill>
              <a:schemeClr val="bg1"/>
            </a:solidFill>
            <a:ln w="12700" cmpd="sng">
              <a:gradFill>
                <a:gsLst>
                  <a:gs pos="0">
                    <a:schemeClr val="tx2">
                      <a:alpha val="57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</a:gradFill>
              <a:prstDash val="solid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4" name="圆角矩形 43"/>
            <p:cNvSpPr/>
            <p:nvPr/>
          </p:nvSpPr>
          <p:spPr>
            <a:xfrm>
              <a:off x="11226" y="2169"/>
              <a:ext cx="6862" cy="6901"/>
            </a:xfrm>
            <a:prstGeom prst="roundRect">
              <a:avLst>
                <a:gd name="adj" fmla="val 2601"/>
              </a:avLst>
            </a:prstGeom>
            <a:solidFill>
              <a:schemeClr val="bg1"/>
            </a:solidFill>
            <a:ln w="12700" cmpd="sng">
              <a:gradFill>
                <a:gsLst>
                  <a:gs pos="0">
                    <a:schemeClr val="tx2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</a:gradFill>
              <a:prstDash val="solid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grpSp>
          <p:nvGrpSpPr>
            <p:cNvPr id="71" name="组合 70"/>
            <p:cNvGrpSpPr/>
            <p:nvPr/>
          </p:nvGrpSpPr>
          <p:grpSpPr>
            <a:xfrm rot="0">
              <a:off x="12229" y="1876"/>
              <a:ext cx="5076" cy="976"/>
              <a:chOff x="1514" y="3558"/>
              <a:chExt cx="2342" cy="976"/>
            </a:xfrm>
          </p:grpSpPr>
          <p:sp>
            <p:nvSpPr>
              <p:cNvPr id="64" name="流程图: 可选过程 63"/>
              <p:cNvSpPr/>
              <p:nvPr/>
            </p:nvSpPr>
            <p:spPr>
              <a:xfrm rot="5400000">
                <a:off x="2197" y="2875"/>
                <a:ext cx="975" cy="2342"/>
              </a:xfrm>
              <a:prstGeom prst="flowChartAlternateProcess">
                <a:avLst/>
              </a:prstGeom>
              <a:gradFill>
                <a:gsLst>
                  <a:gs pos="69000">
                    <a:srgbClr val="DD5723"/>
                  </a:gs>
                  <a:gs pos="49000">
                    <a:srgbClr val="DD5723"/>
                  </a:gs>
                  <a:gs pos="0">
                    <a:srgbClr val="F7D8CB"/>
                  </a:gs>
                  <a:gs pos="100000">
                    <a:srgbClr val="E88D67"/>
                  </a:gs>
                </a:gsLst>
                <a:lin ang="606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1531" y="3558"/>
                <a:ext cx="2324" cy="413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ctr"/>
                <a:r>
                  <a:rPr lang="zh-CN" altLang="en-US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（一）舒</a:t>
                </a:r>
                <a:r>
                  <a:rPr lang="en-US" altLang="zh-CN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“</a:t>
                </a:r>
                <a:r>
                  <a:rPr lang="zh-CN" altLang="en-US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德育</a:t>
                </a:r>
                <a:r>
                  <a:rPr lang="en-US" altLang="zh-CN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”</a:t>
                </a:r>
                <a:r>
                  <a:rPr lang="zh-CN" altLang="en-US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之叶：</a:t>
                </a:r>
                <a:endParaRPr lang="zh-CN" altLang="en-US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endParaRPr>
              </a:p>
              <a:p>
                <a:pPr algn="ctr"/>
                <a:r>
                  <a:rPr lang="zh-CN" altLang="en-US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以习惯养成厚植品德根基</a:t>
                </a:r>
                <a:endParaRPr lang="zh-CN" altLang="en-US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cs typeface="思源黑体 CN Normal" panose="020B0400000000000000" pitchFamily="34" charset="-122"/>
                  <a:sym typeface="+mn-ea"/>
                </a:endParaRPr>
              </a:p>
              <a:p>
                <a:pPr algn="ctr"/>
                <a:endParaRPr lang="zh-CN" altLang="en-US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cs typeface="思源黑体 CN Normal" panose="020B0400000000000000" pitchFamily="34" charset="-122"/>
                  <a:sym typeface="+mn-ea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7341235" y="2009655"/>
            <a:ext cx="4020185" cy="4307960"/>
            <a:chOff x="11561" y="3023"/>
            <a:chExt cx="6331" cy="1896"/>
          </a:xfrm>
        </p:grpSpPr>
        <p:sp>
          <p:nvSpPr>
            <p:cNvPr id="7" name="文本框 6"/>
            <p:cNvSpPr txBox="1"/>
            <p:nvPr/>
          </p:nvSpPr>
          <p:spPr>
            <a:xfrm>
              <a:off x="11561" y="3023"/>
              <a:ext cx="6331" cy="1856"/>
            </a:xfrm>
            <a:prstGeom prst="rect">
              <a:avLst/>
            </a:prstGeom>
          </p:spPr>
          <p:txBody>
            <a:bodyPr wrap="square">
              <a:noAutofit/>
            </a:bodyPr>
            <a:p>
              <a:pPr indent="0" algn="l" defTabSz="26670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2400" b="1">
                  <a:solidFill>
                    <a:srgbClr val="DD5723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学校坚持德育为先，将</a:t>
              </a:r>
              <a:r>
                <a:rPr lang="en-US" altLang="zh-CN" sz="2400" b="1">
                  <a:solidFill>
                    <a:srgbClr val="DD5723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“</a:t>
              </a:r>
              <a:r>
                <a:rPr lang="zh-CN" altLang="en-US" sz="2400" b="1">
                  <a:solidFill>
                    <a:srgbClr val="DD5723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一日常规</a:t>
              </a:r>
              <a:r>
                <a:rPr lang="en-US" altLang="zh-CN" sz="2400" b="1">
                  <a:solidFill>
                    <a:srgbClr val="DD5723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”</a:t>
              </a:r>
              <a:r>
                <a:rPr lang="zh-CN" altLang="en-US" sz="2400" b="1">
                  <a:solidFill>
                    <a:srgbClr val="DD5723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教育落细落实于每一天。</a:t>
              </a:r>
              <a:endParaRPr lang="zh-CN" altLang="en-US" sz="2400" b="1">
                <a:solidFill>
                  <a:srgbClr val="DD5723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653" y="3051"/>
              <a:ext cx="6016" cy="1868"/>
            </a:xfrm>
            <a:prstGeom prst="roundRect">
              <a:avLst>
                <a:gd name="adj" fmla="val 2601"/>
              </a:avLst>
            </a:prstGeom>
            <a:noFill/>
            <a:ln w="3175" cmpd="sng">
              <a:gradFill>
                <a:gsLst>
                  <a:gs pos="0">
                    <a:schemeClr val="tx2">
                      <a:alpha val="28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5360000" scaled="1"/>
              </a:gradFill>
              <a:prstDash val="dash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35" name="任意多边形 34"/>
          <p:cNvSpPr/>
          <p:nvPr/>
        </p:nvSpPr>
        <p:spPr>
          <a:xfrm>
            <a:off x="2072640" y="1248410"/>
            <a:ext cx="4771390" cy="756221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9792" h="11909">
                <a:moveTo>
                  <a:pt x="6939" y="0"/>
                </a:moveTo>
                <a:lnTo>
                  <a:pt x="8256" y="0"/>
                </a:lnTo>
                <a:lnTo>
                  <a:pt x="8270" y="18"/>
                </a:lnTo>
                <a:cubicBezTo>
                  <a:pt x="9232" y="1228"/>
                  <a:pt x="9792" y="2676"/>
                  <a:pt x="9792" y="4233"/>
                </a:cubicBezTo>
                <a:cubicBezTo>
                  <a:pt x="9792" y="8472"/>
                  <a:pt x="5640" y="11909"/>
                  <a:pt x="518" y="11909"/>
                </a:cubicBezTo>
                <a:cubicBezTo>
                  <a:pt x="358" y="11909"/>
                  <a:pt x="199" y="11906"/>
                  <a:pt x="41" y="11899"/>
                </a:cubicBezTo>
                <a:lnTo>
                  <a:pt x="0" y="11897"/>
                </a:lnTo>
                <a:lnTo>
                  <a:pt x="92" y="11893"/>
                </a:lnTo>
                <a:cubicBezTo>
                  <a:pt x="4936" y="11646"/>
                  <a:pt x="8770" y="8408"/>
                  <a:pt x="8770" y="4450"/>
                </a:cubicBezTo>
                <a:cubicBezTo>
                  <a:pt x="8770" y="2809"/>
                  <a:pt x="8111" y="1292"/>
                  <a:pt x="6994" y="60"/>
                </a:cubicBezTo>
                <a:lnTo>
                  <a:pt x="6939" y="0"/>
                </a:lnTo>
                <a:close/>
              </a:path>
            </a:pathLst>
          </a:custGeom>
          <a:gradFill>
            <a:gsLst>
              <a:gs pos="11000">
                <a:srgbClr val="E2E6E5"/>
              </a:gs>
              <a:gs pos="84000">
                <a:srgbClr val="55978E"/>
              </a:gs>
            </a:gsLst>
            <a:lin ang="5400000" scaled="0"/>
          </a:gradFill>
          <a:ln>
            <a:noFill/>
          </a:ln>
          <a:effectLst>
            <a:outerShdw blurRad="292100" dist="203200" dir="7440000" sx="94000" sy="94000" algn="tr" rotWithShape="0">
              <a:schemeClr val="accent1">
                <a:lumMod val="50000"/>
                <a:alpha val="37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35545" y="3797300"/>
            <a:ext cx="3605530" cy="2333625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四、展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叶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五育润心，促进全面发展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342" name="矩形: 剪去单角 341"/>
          <p:cNvSpPr/>
          <p:nvPr>
            <p:custDataLst>
              <p:tags r:id="rId1"/>
            </p:custDataLst>
          </p:nvPr>
        </p:nvSpPr>
        <p:spPr>
          <a:xfrm flipH="1" flipV="1">
            <a:off x="482600" y="1203960"/>
            <a:ext cx="3373755" cy="2417445"/>
          </a:xfrm>
          <a:prstGeom prst="snip1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28600" dist="101600" dir="2700000" sx="102000" sy="102000" algn="ctr" rotWithShape="0">
              <a:srgbClr val="2290FC">
                <a:alpha val="18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43" name="矩形: 剪去单角 342"/>
          <p:cNvSpPr/>
          <p:nvPr>
            <p:custDataLst>
              <p:tags r:id="rId3"/>
            </p:custDataLst>
          </p:nvPr>
        </p:nvSpPr>
        <p:spPr>
          <a:xfrm>
            <a:off x="8515350" y="4012565"/>
            <a:ext cx="3199765" cy="2497455"/>
          </a:xfrm>
          <a:prstGeom prst="snip1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28600" dist="101600" dir="2700000" sx="102000" sy="102000" algn="ctr" rotWithShape="0">
              <a:srgbClr val="2290FC">
                <a:alpha val="18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44" name="任意多边形: 形状 343"/>
          <p:cNvSpPr/>
          <p:nvPr>
            <p:custDataLst>
              <p:tags r:id="rId5"/>
            </p:custDataLst>
          </p:nvPr>
        </p:nvSpPr>
        <p:spPr>
          <a:xfrm>
            <a:off x="495300" y="3429000"/>
            <a:ext cx="11201400" cy="655320"/>
          </a:xfrm>
          <a:custGeom>
            <a:avLst/>
            <a:gdLst>
              <a:gd name="connsiteX0" fmla="*/ 0 w 11170920"/>
              <a:gd name="connsiteY0" fmla="*/ 0 h 655320"/>
              <a:gd name="connsiteX1" fmla="*/ 350520 w 11170920"/>
              <a:gd name="connsiteY1" fmla="*/ 350520 h 655320"/>
              <a:gd name="connsiteX2" fmla="*/ 10866120 w 11170920"/>
              <a:gd name="connsiteY2" fmla="*/ 350520 h 655320"/>
              <a:gd name="connsiteX3" fmla="*/ 11170920 w 11170920"/>
              <a:gd name="connsiteY3" fmla="*/ 655320 h 65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20" h="655320">
                <a:moveTo>
                  <a:pt x="0" y="0"/>
                </a:moveTo>
                <a:lnTo>
                  <a:pt x="350520" y="350520"/>
                </a:lnTo>
                <a:lnTo>
                  <a:pt x="10866120" y="350520"/>
                </a:lnTo>
                <a:lnTo>
                  <a:pt x="11170920" y="655320"/>
                </a:lnTo>
              </a:path>
            </a:pathLst>
          </a:custGeom>
          <a:noFill/>
          <a:ln w="25400" cap="flat" cmpd="sng" algn="ctr">
            <a:solidFill>
              <a:srgbClr val="55978E"/>
            </a:soli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45" name="矩形: 剪去单角 344"/>
          <p:cNvSpPr/>
          <p:nvPr>
            <p:custDataLst>
              <p:tags r:id="rId6"/>
            </p:custDataLst>
          </p:nvPr>
        </p:nvSpPr>
        <p:spPr>
          <a:xfrm>
            <a:off x="3973195" y="1798320"/>
            <a:ext cx="7723505" cy="1823085"/>
          </a:xfrm>
          <a:prstGeom prst="snip1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228600" dist="101600" dir="2700000" sx="102000" sy="102000" algn="ctr" rotWithShape="0">
              <a:srgbClr val="2290FC">
                <a:alpha val="18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46" name="矩形: 剪去单角 345"/>
          <p:cNvSpPr/>
          <p:nvPr>
            <p:custDataLst>
              <p:tags r:id="rId7"/>
            </p:custDataLst>
          </p:nvPr>
        </p:nvSpPr>
        <p:spPr>
          <a:xfrm rot="5400000">
            <a:off x="7070090" y="-1597025"/>
            <a:ext cx="481330" cy="6701155"/>
          </a:xfrm>
          <a:prstGeom prst="snip1Rect">
            <a:avLst>
              <a:gd name="adj" fmla="val 40791"/>
            </a:avLst>
          </a:prstGeom>
          <a:solidFill>
            <a:srgbClr val="5597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347" name="直接连接符 346"/>
          <p:cNvCxnSpPr/>
          <p:nvPr>
            <p:custDataLst>
              <p:tags r:id="rId8"/>
            </p:custDataLst>
          </p:nvPr>
        </p:nvCxnSpPr>
        <p:spPr>
          <a:xfrm>
            <a:off x="3973195" y="1798320"/>
            <a:ext cx="0" cy="1822450"/>
          </a:xfrm>
          <a:prstGeom prst="line">
            <a:avLst/>
          </a:prstGeom>
          <a:noFill/>
          <a:ln w="25400" cap="flat" cmpd="sng" algn="ctr">
            <a:solidFill>
              <a:srgbClr val="55978E"/>
            </a:solidFill>
            <a:prstDash val="solid"/>
            <a:miter lim="800000"/>
          </a:ln>
          <a:effectLst/>
        </p:spPr>
      </p:cxnSp>
      <p:grpSp>
        <p:nvGrpSpPr>
          <p:cNvPr id="348" name="组合 347"/>
          <p:cNvGrpSpPr/>
          <p:nvPr>
            <p:custDataLst>
              <p:tags r:id="rId9"/>
            </p:custDataLst>
          </p:nvPr>
        </p:nvGrpSpPr>
        <p:grpSpPr>
          <a:xfrm>
            <a:off x="10335260" y="1798320"/>
            <a:ext cx="1183640" cy="196215"/>
            <a:chOff x="6703773" y="1798320"/>
            <a:chExt cx="1005205" cy="196074"/>
          </a:xfrm>
          <a:gradFill>
            <a:gsLst>
              <a:gs pos="12000">
                <a:srgbClr val="55978E"/>
              </a:gs>
              <a:gs pos="87000">
                <a:srgbClr val="55978E">
                  <a:alpha val="0"/>
                </a:srgbClr>
              </a:gs>
            </a:gsLst>
            <a:lin ang="3000000" scaled="0"/>
          </a:gradFill>
        </p:grpSpPr>
        <p:sp>
          <p:nvSpPr>
            <p:cNvPr id="349" name="平行四边形 348"/>
            <p:cNvSpPr/>
            <p:nvPr>
              <p:custDataLst>
                <p:tags r:id="rId10"/>
              </p:custDataLst>
            </p:nvPr>
          </p:nvSpPr>
          <p:spPr>
            <a:xfrm>
              <a:off x="6703773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0" name="平行四边形 349"/>
            <p:cNvSpPr/>
            <p:nvPr>
              <p:custDataLst>
                <p:tags r:id="rId11"/>
              </p:custDataLst>
            </p:nvPr>
          </p:nvSpPr>
          <p:spPr>
            <a:xfrm>
              <a:off x="6846744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1" name="平行四边形 350"/>
            <p:cNvSpPr/>
            <p:nvPr>
              <p:custDataLst>
                <p:tags r:id="rId12"/>
              </p:custDataLst>
            </p:nvPr>
          </p:nvSpPr>
          <p:spPr>
            <a:xfrm>
              <a:off x="6989715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2" name="平行四边形 351"/>
            <p:cNvSpPr/>
            <p:nvPr>
              <p:custDataLst>
                <p:tags r:id="rId13"/>
              </p:custDataLst>
            </p:nvPr>
          </p:nvSpPr>
          <p:spPr>
            <a:xfrm>
              <a:off x="7132686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3" name="平行四边形 352"/>
            <p:cNvSpPr/>
            <p:nvPr>
              <p:custDataLst>
                <p:tags r:id="rId14"/>
              </p:custDataLst>
            </p:nvPr>
          </p:nvSpPr>
          <p:spPr>
            <a:xfrm>
              <a:off x="7275657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4" name="平行四边形 353"/>
            <p:cNvSpPr/>
            <p:nvPr>
              <p:custDataLst>
                <p:tags r:id="rId15"/>
              </p:custDataLst>
            </p:nvPr>
          </p:nvSpPr>
          <p:spPr>
            <a:xfrm>
              <a:off x="7418627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55" name="文本框 354"/>
          <p:cNvSpPr txBox="1"/>
          <p:nvPr>
            <p:custDataLst>
              <p:tags r:id="rId16"/>
            </p:custDataLst>
          </p:nvPr>
        </p:nvSpPr>
        <p:spPr>
          <a:xfrm>
            <a:off x="3896360" y="1536065"/>
            <a:ext cx="671512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  <a:defRPr/>
            </a:pP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（二）展</a:t>
            </a: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“</a:t>
            </a: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体艺劳</a:t>
            </a: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”</a:t>
            </a: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之叶：以多元活动赋能个性成长</a:t>
            </a:r>
            <a:endParaRPr lang="zh-CN" altLang="en-US" sz="2200" dirty="0">
              <a:solidFill>
                <a:prstClr val="white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356" name="矩形 355"/>
          <p:cNvSpPr/>
          <p:nvPr>
            <p:custDataLst>
              <p:tags r:id="rId17"/>
            </p:custDataLst>
          </p:nvPr>
        </p:nvSpPr>
        <p:spPr>
          <a:xfrm>
            <a:off x="4391660" y="2202815"/>
            <a:ext cx="6785610" cy="751205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  <a:defRPr/>
            </a:pP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学校坚持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月月有主题、周周有参与、人人有展示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en-US" altLang="zh-CN" sz="2800" b="1" dirty="0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57" name="矩形: 剪去单角 356"/>
          <p:cNvSpPr/>
          <p:nvPr>
            <p:custDataLst>
              <p:tags r:id="rId18"/>
            </p:custDataLst>
          </p:nvPr>
        </p:nvSpPr>
        <p:spPr>
          <a:xfrm flipH="1">
            <a:off x="495300" y="4509135"/>
            <a:ext cx="7817485" cy="1997075"/>
          </a:xfrm>
          <a:prstGeom prst="snip1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228600" dist="101600" dir="2700000" sx="102000" sy="102000" algn="ctr" rotWithShape="0">
              <a:srgbClr val="2290FC">
                <a:alpha val="18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58" name="矩形: 剪去单角 357"/>
          <p:cNvSpPr/>
          <p:nvPr>
            <p:custDataLst>
              <p:tags r:id="rId19"/>
            </p:custDataLst>
          </p:nvPr>
        </p:nvSpPr>
        <p:spPr>
          <a:xfrm rot="16200000" flipH="1">
            <a:off x="4791075" y="1173480"/>
            <a:ext cx="481330" cy="6581775"/>
          </a:xfrm>
          <a:prstGeom prst="snip1Rect">
            <a:avLst>
              <a:gd name="adj" fmla="val 40791"/>
            </a:avLst>
          </a:prstGeom>
          <a:solidFill>
            <a:srgbClr val="E88D6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359" name="直接连接符 358"/>
          <p:cNvCxnSpPr/>
          <p:nvPr>
            <p:custDataLst>
              <p:tags r:id="rId20"/>
            </p:custDataLst>
          </p:nvPr>
        </p:nvCxnSpPr>
        <p:spPr>
          <a:xfrm flipH="1">
            <a:off x="8296275" y="4490691"/>
            <a:ext cx="6985" cy="2019300"/>
          </a:xfrm>
          <a:prstGeom prst="line">
            <a:avLst/>
          </a:prstGeom>
          <a:noFill/>
          <a:ln w="25400" cap="flat" cmpd="sng" algn="ctr">
            <a:solidFill>
              <a:srgbClr val="E88D67"/>
            </a:solidFill>
            <a:prstDash val="solid"/>
            <a:miter lim="800000"/>
          </a:ln>
          <a:effectLst/>
        </p:spPr>
      </p:cxnSp>
      <p:grpSp>
        <p:nvGrpSpPr>
          <p:cNvPr id="360" name="组合 359"/>
          <p:cNvGrpSpPr/>
          <p:nvPr>
            <p:custDataLst>
              <p:tags r:id="rId21"/>
            </p:custDataLst>
          </p:nvPr>
        </p:nvGrpSpPr>
        <p:grpSpPr>
          <a:xfrm flipH="1">
            <a:off x="711200" y="4503420"/>
            <a:ext cx="1170305" cy="196215"/>
            <a:chOff x="6703773" y="1798320"/>
            <a:chExt cx="1005205" cy="196074"/>
          </a:xfrm>
          <a:gradFill>
            <a:gsLst>
              <a:gs pos="12000">
                <a:srgbClr val="E88D67"/>
              </a:gs>
              <a:gs pos="87000">
                <a:srgbClr val="E88D67">
                  <a:alpha val="0"/>
                </a:srgbClr>
              </a:gs>
            </a:gsLst>
            <a:lin ang="3000000" scaled="0"/>
          </a:gradFill>
        </p:grpSpPr>
        <p:sp>
          <p:nvSpPr>
            <p:cNvPr id="361" name="平行四边形 360"/>
            <p:cNvSpPr/>
            <p:nvPr>
              <p:custDataLst>
                <p:tags r:id="rId22"/>
              </p:custDataLst>
            </p:nvPr>
          </p:nvSpPr>
          <p:spPr>
            <a:xfrm>
              <a:off x="6703773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62" name="平行四边形 361"/>
            <p:cNvSpPr/>
            <p:nvPr>
              <p:custDataLst>
                <p:tags r:id="rId23"/>
              </p:custDataLst>
            </p:nvPr>
          </p:nvSpPr>
          <p:spPr>
            <a:xfrm>
              <a:off x="6846744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63" name="平行四边形 362"/>
            <p:cNvSpPr/>
            <p:nvPr>
              <p:custDataLst>
                <p:tags r:id="rId24"/>
              </p:custDataLst>
            </p:nvPr>
          </p:nvSpPr>
          <p:spPr>
            <a:xfrm>
              <a:off x="6989715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64" name="平行四边形 363"/>
            <p:cNvSpPr/>
            <p:nvPr>
              <p:custDataLst>
                <p:tags r:id="rId25"/>
              </p:custDataLst>
            </p:nvPr>
          </p:nvSpPr>
          <p:spPr>
            <a:xfrm>
              <a:off x="7132686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65" name="平行四边形 364"/>
            <p:cNvSpPr/>
            <p:nvPr>
              <p:custDataLst>
                <p:tags r:id="rId26"/>
              </p:custDataLst>
            </p:nvPr>
          </p:nvSpPr>
          <p:spPr>
            <a:xfrm>
              <a:off x="7275657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66" name="平行四边形 365"/>
            <p:cNvSpPr/>
            <p:nvPr>
              <p:custDataLst>
                <p:tags r:id="rId27"/>
              </p:custDataLst>
            </p:nvPr>
          </p:nvSpPr>
          <p:spPr>
            <a:xfrm>
              <a:off x="7418627" y="1798320"/>
              <a:ext cx="290351" cy="196074"/>
            </a:xfrm>
            <a:prstGeom prst="parallelogram">
              <a:avLst>
                <a:gd name="adj" fmla="val 9948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67" name="文本框 366"/>
          <p:cNvSpPr txBox="1"/>
          <p:nvPr>
            <p:custDataLst>
              <p:tags r:id="rId28"/>
            </p:custDataLst>
          </p:nvPr>
        </p:nvSpPr>
        <p:spPr>
          <a:xfrm flipH="1">
            <a:off x="1739265" y="4245610"/>
            <a:ext cx="701675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（三）护</a:t>
            </a:r>
            <a:r>
              <a:rPr lang="en-US" altLang="zh-CN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“</a:t>
            </a: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心育</a:t>
            </a:r>
            <a:r>
              <a:rPr lang="en-US" altLang="zh-CN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”</a:t>
            </a:r>
            <a:r>
              <a:rPr lang="zh-CN" altLang="en-US" sz="2200" dirty="0">
                <a:solidFill>
                  <a:prstClr val="white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之叶：以人文关怀守护身心健康</a:t>
            </a:r>
            <a:endParaRPr lang="zh-CN" altLang="en-US" sz="2200" dirty="0">
              <a:solidFill>
                <a:prstClr val="white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368" name="矩形 367"/>
          <p:cNvSpPr/>
          <p:nvPr>
            <p:custDataLst>
              <p:tags r:id="rId29"/>
            </p:custDataLst>
          </p:nvPr>
        </p:nvSpPr>
        <p:spPr>
          <a:xfrm>
            <a:off x="771525" y="4939030"/>
            <a:ext cx="7099300" cy="938530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  <a:defRPr/>
            </a:pP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学校构建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“班主任牵头、学科教师联动、家校及时沟通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”的协同关爱机制</a:t>
            </a:r>
            <a:r>
              <a:rPr lang="zh-CN" altLang="en-US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r>
              <a:rPr lang="en-US" altLang="zh-CN" sz="2800" b="1" dirty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lang="en-US" altLang="zh-CN" sz="2800" b="1" dirty="0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五、护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木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守牢底线，筑牢安全屏障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640080" y="1419225"/>
            <a:ext cx="6241415" cy="1905635"/>
            <a:chOff x="979" y="3168"/>
            <a:chExt cx="9829" cy="3001"/>
          </a:xfrm>
        </p:grpSpPr>
        <p:sp>
          <p:nvSpPr>
            <p:cNvPr id="99" name="任意多边形 98"/>
            <p:cNvSpPr/>
            <p:nvPr>
              <p:custDataLst>
                <p:tags r:id="rId2"/>
              </p:custDataLst>
            </p:nvPr>
          </p:nvSpPr>
          <p:spPr>
            <a:xfrm>
              <a:off x="979" y="3629"/>
              <a:ext cx="9829" cy="2540"/>
            </a:xfrm>
            <a:custGeom>
              <a:avLst/>
              <a:gdLst>
                <a:gd name="connsiteX0" fmla="*/ 4278 w 6783"/>
                <a:gd name="connsiteY0" fmla="*/ 7 h 2039"/>
                <a:gd name="connsiteX1" fmla="*/ 6607 w 6783"/>
                <a:gd name="connsiteY1" fmla="*/ 0 h 2039"/>
                <a:gd name="connsiteX2" fmla="*/ 6783 w 6783"/>
                <a:gd name="connsiteY2" fmla="*/ 164 h 2039"/>
                <a:gd name="connsiteX3" fmla="*/ 6783 w 6783"/>
                <a:gd name="connsiteY3" fmla="*/ 1875 h 2039"/>
                <a:gd name="connsiteX4" fmla="*/ 6607 w 6783"/>
                <a:gd name="connsiteY4" fmla="*/ 2039 h 2039"/>
                <a:gd name="connsiteX5" fmla="*/ 182 w 6783"/>
                <a:gd name="connsiteY5" fmla="*/ 2039 h 2039"/>
                <a:gd name="connsiteX6" fmla="*/ 6 w 6783"/>
                <a:gd name="connsiteY6" fmla="*/ 1875 h 2039"/>
                <a:gd name="connsiteX7" fmla="*/ 0 w 6783"/>
                <a:gd name="connsiteY7" fmla="*/ 41 h 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3" h="2039">
                  <a:moveTo>
                    <a:pt x="4278" y="7"/>
                  </a:moveTo>
                  <a:lnTo>
                    <a:pt x="6607" y="0"/>
                  </a:lnTo>
                  <a:cubicBezTo>
                    <a:pt x="6704" y="0"/>
                    <a:pt x="6783" y="74"/>
                    <a:pt x="6783" y="164"/>
                  </a:cubicBezTo>
                  <a:lnTo>
                    <a:pt x="6783" y="1875"/>
                  </a:lnTo>
                  <a:cubicBezTo>
                    <a:pt x="6783" y="1965"/>
                    <a:pt x="6704" y="2039"/>
                    <a:pt x="6607" y="2039"/>
                  </a:cubicBezTo>
                  <a:lnTo>
                    <a:pt x="182" y="2039"/>
                  </a:lnTo>
                  <a:cubicBezTo>
                    <a:pt x="85" y="2039"/>
                    <a:pt x="6" y="1965"/>
                    <a:pt x="6" y="1875"/>
                  </a:cubicBezTo>
                  <a:lnTo>
                    <a:pt x="0" y="41"/>
                  </a:lnTo>
                </a:path>
              </a:pathLst>
            </a:custGeom>
            <a:noFill/>
            <a:ln w="12700" cmpd="sng">
              <a:gradFill>
                <a:gsLst>
                  <a:gs pos="0">
                    <a:srgbClr val="DD5723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</a:gradFill>
              <a:prstDash val="solid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3"/>
              </p:custDataLst>
            </p:nvPr>
          </p:nvSpPr>
          <p:spPr>
            <a:xfrm>
              <a:off x="979" y="3168"/>
              <a:ext cx="8946" cy="1188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p>
              <a:pPr lv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3200" noProof="0" dirty="0">
                  <a:solidFill>
                    <a:srgbClr val="DD5723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黑体 CN Medium" panose="020B0600000000000000" charset="-122"/>
                  <a:sym typeface="字魂36号-正文宋楷" panose="02000000000000000000" pitchFamily="2" charset="-122"/>
                </a:rPr>
                <a:t>安全稳定是学校各项工作的底线与前提</a:t>
              </a:r>
              <a:endParaRPr lang="zh-CN" altLang="en-US" sz="3200" noProof="0" dirty="0">
                <a:solidFill>
                  <a:srgbClr val="DD5723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黑体 CN Medium" panose="020B0600000000000000" charset="-122"/>
                <a:sym typeface="字魂36号-正文宋楷" panose="02000000000000000000" pitchFamily="2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1160" y="4900"/>
              <a:ext cx="9375" cy="767"/>
            </a:xfrm>
            <a:prstGeom prst="rect">
              <a:avLst/>
            </a:prstGeom>
          </p:spPr>
          <p:txBody>
            <a:bodyPr wrap="square">
              <a:noAutofit/>
            </a:bodyPr>
            <a:p>
              <a:pPr indent="571500" defTabSz="266700" fontAlgn="auto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extLst>
                  <a:ext uri="{35155182-B16C-46BC-9424-99874614C6A1}">
                    <wpsdc:indentchars xmlns:wpsdc="http://www.wps.cn/officeDocument/2017/drawingmlCustomData" val="200" checksum="3504570242"/>
                  </a:ext>
                </a:extLst>
              </a:pPr>
              <a:r>
                <a:rPr lang="zh-CN" altLang="en-US" sz="2400" b="1" spc="-150">
                  <a:solidFill>
                    <a:schemeClr val="accent6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学校牢固树立</a:t>
              </a:r>
              <a:r>
                <a:rPr lang="en-US" altLang="zh-CN" sz="2400" b="1" spc="-150">
                  <a:solidFill>
                    <a:schemeClr val="accent6"/>
                  </a:solidFill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“</a:t>
              </a:r>
              <a:r>
                <a:rPr lang="zh-CN" altLang="en-US" sz="2400" b="1" spc="-150">
                  <a:solidFill>
                    <a:schemeClr val="accent6"/>
                  </a:solidFill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安全无小事、责任重于山</a:t>
              </a:r>
              <a:r>
                <a:rPr lang="en-US" altLang="zh-CN" sz="2400" b="1" spc="-150">
                  <a:solidFill>
                    <a:schemeClr val="accent6"/>
                  </a:solidFill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”</a:t>
              </a:r>
              <a:r>
                <a:rPr lang="zh-CN" altLang="en-US" sz="2400" b="1" spc="-150">
                  <a:solidFill>
                    <a:schemeClr val="accent6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的意识。</a:t>
              </a:r>
              <a:endParaRPr lang="zh-CN" altLang="en-US" sz="2400" b="1" spc="-15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344170" y="3649305"/>
            <a:ext cx="6537325" cy="2153095"/>
            <a:chOff x="513" y="6099"/>
            <a:chExt cx="10295" cy="3170"/>
          </a:xfrm>
        </p:grpSpPr>
        <p:sp>
          <p:nvSpPr>
            <p:cNvPr id="10" name="任意多边形 9"/>
            <p:cNvSpPr/>
            <p:nvPr>
              <p:custDataLst>
                <p:tags r:id="rId6"/>
              </p:custDataLst>
            </p:nvPr>
          </p:nvSpPr>
          <p:spPr>
            <a:xfrm>
              <a:off x="979" y="6479"/>
              <a:ext cx="9829" cy="2790"/>
            </a:xfrm>
            <a:custGeom>
              <a:avLst/>
              <a:gdLst>
                <a:gd name="connsiteX0" fmla="*/ 4278 w 6783"/>
                <a:gd name="connsiteY0" fmla="*/ 7 h 2039"/>
                <a:gd name="connsiteX1" fmla="*/ 6607 w 6783"/>
                <a:gd name="connsiteY1" fmla="*/ 0 h 2039"/>
                <a:gd name="connsiteX2" fmla="*/ 6783 w 6783"/>
                <a:gd name="connsiteY2" fmla="*/ 164 h 2039"/>
                <a:gd name="connsiteX3" fmla="*/ 6783 w 6783"/>
                <a:gd name="connsiteY3" fmla="*/ 1875 h 2039"/>
                <a:gd name="connsiteX4" fmla="*/ 6607 w 6783"/>
                <a:gd name="connsiteY4" fmla="*/ 2039 h 2039"/>
                <a:gd name="connsiteX5" fmla="*/ 182 w 6783"/>
                <a:gd name="connsiteY5" fmla="*/ 2039 h 2039"/>
                <a:gd name="connsiteX6" fmla="*/ 6 w 6783"/>
                <a:gd name="connsiteY6" fmla="*/ 1875 h 2039"/>
                <a:gd name="connsiteX7" fmla="*/ 0 w 6783"/>
                <a:gd name="connsiteY7" fmla="*/ 41 h 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3" h="2039">
                  <a:moveTo>
                    <a:pt x="4278" y="7"/>
                  </a:moveTo>
                  <a:lnTo>
                    <a:pt x="6607" y="0"/>
                  </a:lnTo>
                  <a:cubicBezTo>
                    <a:pt x="6704" y="0"/>
                    <a:pt x="6783" y="74"/>
                    <a:pt x="6783" y="164"/>
                  </a:cubicBezTo>
                  <a:lnTo>
                    <a:pt x="6783" y="1875"/>
                  </a:lnTo>
                  <a:cubicBezTo>
                    <a:pt x="6783" y="1965"/>
                    <a:pt x="6704" y="2039"/>
                    <a:pt x="6607" y="2039"/>
                  </a:cubicBezTo>
                  <a:lnTo>
                    <a:pt x="182" y="2039"/>
                  </a:lnTo>
                  <a:cubicBezTo>
                    <a:pt x="85" y="2039"/>
                    <a:pt x="6" y="1965"/>
                    <a:pt x="6" y="1875"/>
                  </a:cubicBezTo>
                  <a:lnTo>
                    <a:pt x="0" y="41"/>
                  </a:lnTo>
                </a:path>
              </a:pathLst>
            </a:custGeom>
            <a:noFill/>
            <a:ln w="12700" cmpd="sng">
              <a:gradFill>
                <a:gsLst>
                  <a:gs pos="0">
                    <a:schemeClr val="tx2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</a:gradFill>
              <a:prstDash val="solid"/>
              <a:bevel/>
              <a:headEnd type="diamond"/>
              <a:tailEnd type="diamon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513" y="6099"/>
              <a:ext cx="7806" cy="1459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2800" noProof="0" dirty="0">
                  <a:solidFill>
                    <a:srgbClr val="4F8D83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黑体 CN Medium" panose="020B0600000000000000" charset="-122"/>
                  <a:sym typeface="字魂36号-正文宋楷" panose="02000000000000000000" pitchFamily="2" charset="-122"/>
                </a:rPr>
                <a:t>（一）防“虫害”：</a:t>
              </a:r>
              <a:endParaRPr lang="zh-CN" altLang="en-US" sz="2800" noProof="0" dirty="0">
                <a:solidFill>
                  <a:srgbClr val="4F8D83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黑体 CN Medium" panose="020B0600000000000000" charset="-122"/>
                <a:sym typeface="字魂36号-正文宋楷" panose="02000000000000000000" pitchFamily="2" charset="-122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2800" noProof="0" dirty="0">
                  <a:solidFill>
                    <a:srgbClr val="4F8D83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黑体 CN Medium" panose="020B0600000000000000" charset="-122"/>
                  <a:sym typeface="字魂36号-正文宋楷" panose="02000000000000000000" pitchFamily="2" charset="-122"/>
                </a:rPr>
                <a:t>以隐患排查实现动态清零</a:t>
              </a:r>
              <a:endParaRPr lang="zh-CN" altLang="en-US" sz="2800" noProof="0" dirty="0">
                <a:solidFill>
                  <a:srgbClr val="4F8D83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黑体 CN Medium" panose="020B0600000000000000" charset="-122"/>
                <a:sym typeface="字魂36号-正文宋楷" panose="02000000000000000000" pitchFamily="2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8"/>
              </p:custDataLst>
            </p:nvPr>
          </p:nvSpPr>
          <p:spPr>
            <a:xfrm>
              <a:off x="1044" y="7769"/>
              <a:ext cx="9764" cy="1246"/>
            </a:xfrm>
            <a:prstGeom prst="rect">
              <a:avLst/>
            </a:prstGeom>
          </p:spPr>
          <p:txBody>
            <a:bodyPr wrap="square">
              <a:noAutofit/>
            </a:bodyPr>
            <a:p>
              <a:pPr lvl="0" indent="571500" algn="l" defTabSz="266700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504570242"/>
                  </a:ext>
                </a:extLst>
              </a:pPr>
              <a:r>
                <a:rPr lang="zh-CN" altLang="en-US" sz="2400" b="1" spc="-150">
                  <a:solidFill>
                    <a:schemeClr val="accent6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学校建立常态化隐患排查机制，由总务处牵头。</a:t>
              </a:r>
              <a:endParaRPr lang="zh-CN" altLang="en-US" sz="2400" b="1" spc="-15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69" name="oiy1"/>
          <p:cNvSpPr/>
          <p:nvPr/>
        </p:nvSpPr>
        <p:spPr>
          <a:xfrm>
            <a:off x="6663055" y="1570355"/>
            <a:ext cx="5077460" cy="4295775"/>
          </a:xfrm>
          <a:prstGeom prst="roundRect">
            <a:avLst>
              <a:gd name="adj" fmla="val 0"/>
            </a:avLst>
          </a:prstGeom>
          <a:blipFill dpi="0" rotWithShape="1">
            <a:blip r:embed="rId9"/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152400" sx="102000" sy="102000" algn="ctr" rotWithShape="0">
              <a:prstClr val="black">
                <a:alpha val="13000"/>
              </a:prstClr>
            </a:outerShdw>
            <a:reflection blurRad="38100" stA="37000" endPos="30000" dir="5400000" sy="-100000" algn="bl" rotWithShape="0"/>
          </a:effectLst>
          <a:scene3d>
            <a:camera prst="perspectiveLeft" fov="2400000">
              <a:rot lat="0" lon="180000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153" name="组合 152"/>
          <p:cNvGrpSpPr/>
          <p:nvPr>
            <p:custDataLst>
              <p:tags r:id="rId10"/>
            </p:custDataLst>
          </p:nvPr>
        </p:nvGrpSpPr>
        <p:grpSpPr>
          <a:xfrm>
            <a:off x="0" y="5781040"/>
            <a:ext cx="12192000" cy="1073150"/>
            <a:chOff x="0" y="5715000"/>
            <a:chExt cx="12192000" cy="1142998"/>
          </a:xfrm>
        </p:grpSpPr>
        <p:sp>
          <p:nvSpPr>
            <p:cNvPr id="151" name="任意多边形: 形状 150"/>
            <p:cNvSpPr/>
            <p:nvPr>
              <p:custDataLst>
                <p:tags r:id="rId11"/>
              </p:custDataLst>
            </p:nvPr>
          </p:nvSpPr>
          <p:spPr>
            <a:xfrm>
              <a:off x="0" y="5715000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85945 w 12192000"/>
                <a:gd name="connsiteY5-12" fmla="*/ 1653254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826555" y="1653254"/>
                    <a:pt x="6085945" y="1653254"/>
                  </a:cubicBezTo>
                  <a:cubicBezTo>
                    <a:pt x="8345335" y="1653254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F7AD1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2" name="任意多边形: 形状 151"/>
            <p:cNvSpPr/>
            <p:nvPr>
              <p:custDataLst>
                <p:tags r:id="rId12"/>
              </p:custDataLst>
            </p:nvPr>
          </p:nvSpPr>
          <p:spPr>
            <a:xfrm>
              <a:off x="0" y="5851164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46616 w 12192000"/>
                <a:gd name="connsiteY5-12" fmla="*/ 1629593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787226" y="1629593"/>
                    <a:pt x="6046616" y="1629593"/>
                  </a:cubicBezTo>
                  <a:cubicBezTo>
                    <a:pt x="8306006" y="1629593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4F8D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5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from x="0" y="0"/>
                                      <p:to x="110000" y="110000"/>
                                    </p:animScale>
                                    <p:animScale>
                                      <p:cBhvr>
                                        <p:cTn id="8" dur="131" accel="50000" fill="hold">
                                          <p:stCondLst>
                                            <p:cond delay="105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from x="110000" y="110000"/>
                                      <p:to x="95000" y="95000"/>
                                    </p:animScale>
                                    <p:animScale>
                                      <p:cBhvr>
                                        <p:cTn id="9" dur="263" decel="100000" fill="hold">
                                          <p:stCondLst>
                                            <p:cond delay="237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from x="95000" y="95000"/>
                                      <p:to x="100000" y="100000"/>
                                    </p:animScale>
                                    <p:anim from="0" to="1" calcmode="lin" valueType="num">
                                      <p:cBhvr>
                                        <p:cTn id="10" dur="53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6407150" y="1358416"/>
            <a:ext cx="5321300" cy="4450680"/>
            <a:chOff x="10090" y="2489"/>
            <a:chExt cx="8380" cy="5924"/>
          </a:xfrm>
        </p:grpSpPr>
        <p:sp>
          <p:nvSpPr>
            <p:cNvPr id="35" name="平行四边形 34"/>
            <p:cNvSpPr/>
            <p:nvPr>
              <p:custDataLst>
                <p:tags r:id="rId2"/>
              </p:custDataLst>
            </p:nvPr>
          </p:nvSpPr>
          <p:spPr>
            <a:xfrm>
              <a:off x="10090" y="2902"/>
              <a:ext cx="8380" cy="5511"/>
            </a:xfrm>
            <a:prstGeom prst="parallelogram">
              <a:avLst>
                <a:gd name="adj" fmla="val 11247"/>
              </a:avLst>
            </a:prstGeom>
            <a:gradFill>
              <a:gsLst>
                <a:gs pos="0">
                  <a:schemeClr val="bg1"/>
                </a:gs>
                <a:gs pos="100000">
                  <a:schemeClr val="bg1"/>
                </a:gs>
              </a:gsLst>
              <a:lin ang="2700000" scaled="1"/>
            </a:gradFill>
            <a:ln w="12700">
              <a:gradFill flip="none" rotWithShape="1">
                <a:gsLst>
                  <a:gs pos="0">
                    <a:schemeClr val="accent1"/>
                  </a:gs>
                  <a:gs pos="77000">
                    <a:schemeClr val="accent1">
                      <a:alpha val="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sp>
          <p:nvSpPr>
            <p:cNvPr id="13" name="流程图: 可选过程 12"/>
            <p:cNvSpPr/>
            <p:nvPr>
              <p:custDataLst>
                <p:tags r:id="rId3"/>
              </p:custDataLst>
            </p:nvPr>
          </p:nvSpPr>
          <p:spPr>
            <a:xfrm rot="5400000">
              <a:off x="15171" y="427"/>
              <a:ext cx="925" cy="5076"/>
            </a:xfrm>
            <a:prstGeom prst="flowChartAlternateProcess">
              <a:avLst/>
            </a:prstGeom>
            <a:gradFill>
              <a:gsLst>
                <a:gs pos="0">
                  <a:srgbClr val="F7AD1D"/>
                </a:gs>
                <a:gs pos="100000">
                  <a:srgbClr val="F7AD1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4"/>
              </p:custDataLst>
            </p:nvPr>
          </p:nvSpPr>
          <p:spPr>
            <a:xfrm>
              <a:off x="13160" y="2489"/>
              <a:ext cx="4993" cy="36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lvl="0" algn="ctr">
                <a:buClrTx/>
                <a:buSzTx/>
                <a:buFontTx/>
              </a:pPr>
              <a:r>
                <a: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（三）练</a:t>
              </a:r>
              <a:r>
                <a: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“</a:t>
              </a:r>
              <a:r>
                <a: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韧性</a:t>
              </a:r>
              <a:r>
                <a: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”</a:t>
              </a:r>
              <a:r>
                <a: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：</a:t>
              </a:r>
              <a:endParaRPr lang="zh-CN" altLang="en-US" sz="2000" noProof="0" dirty="0">
                <a:solidFill>
                  <a:schemeClr val="bg1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以教育演练提升应急能力</a:t>
              </a:r>
              <a:endParaRPr lang="zh-CN" altLang="en-US" sz="2000" noProof="0" dirty="0">
                <a:solidFill>
                  <a:schemeClr val="bg1"/>
                </a:solidFill>
                <a:effectLst>
                  <a:reflection blurRad="6350" stA="18000" endA="300" endPos="40000" dist="38100" dir="5400000" sy="-90000" algn="bl" rotWithShape="0"/>
                </a:effectLst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5"/>
            </p:custDataLst>
          </p:nvPr>
        </p:nvGrpSpPr>
        <p:grpSpPr>
          <a:xfrm rot="0">
            <a:off x="537210" y="5585460"/>
            <a:ext cx="11099800" cy="985520"/>
            <a:chOff x="1081" y="8173"/>
            <a:chExt cx="16907" cy="1054"/>
          </a:xfrm>
        </p:grpSpPr>
        <p:sp>
          <p:nvSpPr>
            <p:cNvPr id="243" name="椭圆 242"/>
            <p:cNvSpPr/>
            <p:nvPr>
              <p:custDataLst>
                <p:tags r:id="rId6"/>
              </p:custDataLst>
            </p:nvPr>
          </p:nvSpPr>
          <p:spPr>
            <a:xfrm>
              <a:off x="1973" y="8286"/>
              <a:ext cx="15026" cy="828"/>
            </a:xfrm>
            <a:prstGeom prst="ellipse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98000">
                  <a:schemeClr val="bg1">
                    <a:alpha val="100000"/>
                  </a:schemeClr>
                </a:gs>
              </a:gsLst>
              <a:lin ang="16200000" scaled="0"/>
            </a:gradFill>
            <a:ln>
              <a:gradFill>
                <a:gsLst>
                  <a:gs pos="0">
                    <a:schemeClr val="tx2">
                      <a:alpha val="28000"/>
                    </a:schemeClr>
                  </a:gs>
                  <a:gs pos="84000">
                    <a:schemeClr val="accent1">
                      <a:lumMod val="20000"/>
                      <a:lumOff val="80000"/>
                      <a:alpha val="78000"/>
                    </a:schemeClr>
                  </a:gs>
                </a:gsLst>
                <a:lin ang="16200000" scaled="1"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1" name="任意多边形 260"/>
            <p:cNvSpPr/>
            <p:nvPr>
              <p:custDataLst>
                <p:tags r:id="rId7"/>
              </p:custDataLst>
            </p:nvPr>
          </p:nvSpPr>
          <p:spPr>
            <a:xfrm>
              <a:off x="13323" y="8645"/>
              <a:ext cx="4088" cy="582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tx2">
                      <a:alpha val="28000"/>
                    </a:schemeClr>
                  </a:gs>
                  <a:gs pos="9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10800000" scaled="1"/>
              </a:gradFill>
              <a:headEnd type="triangl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2" name="任意多边形 261"/>
            <p:cNvSpPr/>
            <p:nvPr>
              <p:custDataLst>
                <p:tags r:id="rId8"/>
              </p:custDataLst>
            </p:nvPr>
          </p:nvSpPr>
          <p:spPr>
            <a:xfrm flipH="1">
              <a:off x="1623" y="8645"/>
              <a:ext cx="4088" cy="582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tx2">
                      <a:alpha val="28000"/>
                    </a:schemeClr>
                  </a:gs>
                  <a:gs pos="9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10800000" scaled="1"/>
              </a:gradFill>
              <a:headEnd type="triangl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3" name="任意多边形 262"/>
            <p:cNvSpPr/>
            <p:nvPr>
              <p:custDataLst>
                <p:tags r:id="rId9"/>
              </p:custDataLst>
            </p:nvPr>
          </p:nvSpPr>
          <p:spPr>
            <a:xfrm flipV="1">
              <a:off x="14748" y="8173"/>
              <a:ext cx="3240" cy="941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tx2">
                      <a:alpha val="28000"/>
                    </a:schemeClr>
                  </a:gs>
                  <a:gs pos="9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</a:gradFill>
              <a:headEnd type="none"/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4" name="任意多边形 263"/>
            <p:cNvSpPr/>
            <p:nvPr>
              <p:custDataLst>
                <p:tags r:id="rId10"/>
              </p:custDataLst>
            </p:nvPr>
          </p:nvSpPr>
          <p:spPr>
            <a:xfrm flipH="1" flipV="1">
              <a:off x="1081" y="8173"/>
              <a:ext cx="3240" cy="941"/>
            </a:xfrm>
            <a:custGeom>
              <a:avLst/>
              <a:gdLst>
                <a:gd name="connsiteX0" fmla="*/ 7159 w 7159"/>
                <a:gd name="connsiteY0" fmla="*/ 0 h 716"/>
                <a:gd name="connsiteX1" fmla="*/ 0 w 7159"/>
                <a:gd name="connsiteY1" fmla="*/ 716 h 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59" h="716">
                  <a:moveTo>
                    <a:pt x="7159" y="0"/>
                  </a:moveTo>
                  <a:cubicBezTo>
                    <a:pt x="7159" y="395"/>
                    <a:pt x="3954" y="716"/>
                    <a:pt x="0" y="716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tx2">
                      <a:alpha val="28000"/>
                    </a:schemeClr>
                  </a:gs>
                  <a:gs pos="96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</a:gradFill>
              <a:headEnd type="none"/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>
            <p:custDataLst>
              <p:tags r:id="rId11"/>
            </p:custDataLst>
          </p:nvPr>
        </p:nvGrpSpPr>
        <p:grpSpPr>
          <a:xfrm>
            <a:off x="445770" y="1366044"/>
            <a:ext cx="5649595" cy="4443052"/>
            <a:chOff x="702" y="2500"/>
            <a:chExt cx="8897" cy="5913"/>
          </a:xfrm>
        </p:grpSpPr>
        <p:sp>
          <p:nvSpPr>
            <p:cNvPr id="18" name="平行四边形 17"/>
            <p:cNvSpPr/>
            <p:nvPr>
              <p:custDataLst>
                <p:tags r:id="rId12"/>
              </p:custDataLst>
            </p:nvPr>
          </p:nvSpPr>
          <p:spPr>
            <a:xfrm flipH="1">
              <a:off x="702" y="2902"/>
              <a:ext cx="8897" cy="5511"/>
            </a:xfrm>
            <a:prstGeom prst="parallelogram">
              <a:avLst>
                <a:gd name="adj" fmla="val 11247"/>
              </a:avLst>
            </a:prstGeom>
            <a:gradFill>
              <a:gsLst>
                <a:gs pos="0">
                  <a:schemeClr val="bg1"/>
                </a:gs>
                <a:gs pos="100000">
                  <a:schemeClr val="bg1"/>
                </a:gs>
              </a:gsLst>
              <a:lin ang="2700000" scaled="1"/>
            </a:gradFill>
            <a:ln w="12700">
              <a:gradFill flip="none" rotWithShape="1">
                <a:gsLst>
                  <a:gs pos="0">
                    <a:schemeClr val="accent1"/>
                  </a:gs>
                  <a:gs pos="77000">
                    <a:schemeClr val="accent1">
                      <a:alpha val="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851" y="2500"/>
              <a:ext cx="5268" cy="928"/>
              <a:chOff x="635" y="2292"/>
              <a:chExt cx="5268" cy="928"/>
            </a:xfrm>
          </p:grpSpPr>
          <p:sp>
            <p:nvSpPr>
              <p:cNvPr id="11" name="流程图: 可选过程 10"/>
              <p:cNvSpPr/>
              <p:nvPr>
                <p:custDataLst>
                  <p:tags r:id="rId13"/>
                </p:custDataLst>
              </p:nvPr>
            </p:nvSpPr>
            <p:spPr>
              <a:xfrm rot="5400000">
                <a:off x="2864" y="225"/>
                <a:ext cx="914" cy="5076"/>
              </a:xfrm>
              <a:prstGeom prst="flowChartAlternateProcess">
                <a:avLst/>
              </a:prstGeom>
              <a:gradFill>
                <a:gsLst>
                  <a:gs pos="0">
                    <a:srgbClr val="DD5723"/>
                  </a:gs>
                  <a:gs pos="100000">
                    <a:srgbClr val="DD5723">
                      <a:alpha val="100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sp>
            <p:nvSpPr>
              <p:cNvPr id="12" name="文本框 11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35" y="2292"/>
                <a:ext cx="5268" cy="70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ctr"/>
                <a:r>
                  <a:rPr lang="zh-CN" altLang="en-US" sz="2000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（二）固</a:t>
                </a:r>
                <a:r>
                  <a:rPr lang="en-US" altLang="zh-CN" sz="2000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“</a:t>
                </a:r>
                <a:r>
                  <a:rPr lang="zh-CN" altLang="en-US" sz="2000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藩篱</a:t>
                </a:r>
                <a:r>
                  <a:rPr lang="en-US" altLang="zh-CN" sz="2000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”</a:t>
                </a:r>
                <a:r>
                  <a:rPr lang="zh-CN" altLang="en-US" sz="2000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：</a:t>
                </a:r>
                <a:endPara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endParaRPr>
              </a:p>
              <a:p>
                <a:pPr algn="ctr"/>
                <a:r>
                  <a:rPr lang="zh-CN" altLang="en-US" sz="2000" noProof="0" dirty="0">
                    <a:solidFill>
                      <a:schemeClr val="bg1"/>
                    </a:solidFill>
                    <a:effectLst>
                      <a:reflection blurRad="6350" stA="18000" endA="300" endPos="40000" dist="38100" dir="5400000" sy="-90000" algn="bl" rotWithShape="0"/>
                    </a:effectLst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以责任落实强化闭环管理</a:t>
                </a:r>
                <a:endParaRPr lang="zh-CN" altLang="en-US" sz="2000" noProof="0" dirty="0">
                  <a:solidFill>
                    <a:schemeClr val="bg1"/>
                  </a:solidFill>
                  <a:effectLst>
                    <a:reflection blurRad="6350" stA="18000" endA="300" endPos="40000" dist="38100" dir="5400000" sy="-90000" algn="bl" rotWithShape="0"/>
                  </a:effectLst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endParaRPr>
              </a:p>
            </p:txBody>
          </p:sp>
        </p:grpSp>
      </p:grp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1447165" y="2211705"/>
            <a:ext cx="3567430" cy="177038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b="1" i="0">
                <a:solidFill>
                  <a:srgbClr val="DD5723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“</a:t>
            </a:r>
            <a:r>
              <a:rPr lang="zh-CN" altLang="en-US" sz="2800" b="1" i="0">
                <a:solidFill>
                  <a:srgbClr val="DD5723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谁主管、谁负责，</a:t>
            </a:r>
            <a:endParaRPr lang="zh-CN" altLang="en-US" sz="2800" b="1" i="0">
              <a:solidFill>
                <a:srgbClr val="DD5723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indent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i="0">
                <a:solidFill>
                  <a:srgbClr val="DD5723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谁在岗、谁担责</a:t>
            </a:r>
            <a:r>
              <a:rPr lang="en-US" altLang="zh-CN" sz="2800" b="1" i="0">
                <a:solidFill>
                  <a:srgbClr val="DD5723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”</a:t>
            </a:r>
            <a:endParaRPr lang="zh-CN" altLang="en-US" sz="2800" b="1" i="0">
              <a:solidFill>
                <a:srgbClr val="DD572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None/>
            </a:pPr>
            <a:r>
              <a:rPr lang="zh-CN" altLang="en-US" sz="2800" b="1" i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健全</a:t>
            </a:r>
            <a:r>
              <a:rPr lang="en-US" altLang="zh-CN" sz="2800" b="1" i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b="1" i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护学岗</a:t>
            </a:r>
            <a:r>
              <a:rPr lang="en-US" altLang="zh-CN" sz="2800" b="1" i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b="1" i="0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制度。</a:t>
            </a:r>
            <a:endParaRPr lang="zh-CN" altLang="en-US" sz="2800" b="1" i="0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1" name="平行四边形 30"/>
          <p:cNvSpPr/>
          <p:nvPr>
            <p:custDataLst>
              <p:tags r:id="rId16"/>
            </p:custDataLst>
          </p:nvPr>
        </p:nvSpPr>
        <p:spPr>
          <a:xfrm flipH="1">
            <a:off x="1000125" y="4298950"/>
            <a:ext cx="1707515" cy="1545590"/>
          </a:xfrm>
          <a:prstGeom prst="parallelogram">
            <a:avLst>
              <a:gd name="adj" fmla="val 7390"/>
            </a:avLst>
          </a:prstGeom>
          <a:blipFill rotWithShape="1">
            <a:blip r:embed="rId17"/>
            <a:stretch>
              <a:fillRect/>
            </a:stretch>
          </a:blipFill>
          <a:ln w="12700">
            <a:gradFill flip="none" rotWithShape="1">
              <a:gsLst>
                <a:gs pos="0">
                  <a:schemeClr val="accent1"/>
                </a:gs>
                <a:gs pos="77000">
                  <a:schemeClr val="accent1">
                    <a:alpha val="0"/>
                  </a:schemeClr>
                </a:gs>
              </a:gsLst>
              <a:lin ang="2700000" scaled="1"/>
              <a:tileRect/>
            </a:gradFill>
          </a:ln>
          <a:effectLst>
            <a:reflection blurRad="6350" stA="30000" endA="300" endPos="26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23" name="平行四边形 22"/>
          <p:cNvSpPr/>
          <p:nvPr>
            <p:custDataLst>
              <p:tags r:id="rId18"/>
            </p:custDataLst>
          </p:nvPr>
        </p:nvSpPr>
        <p:spPr>
          <a:xfrm flipH="1">
            <a:off x="2833370" y="4313555"/>
            <a:ext cx="1993900" cy="1530985"/>
          </a:xfrm>
          <a:prstGeom prst="parallelogram">
            <a:avLst>
              <a:gd name="adj" fmla="val 7390"/>
            </a:avLst>
          </a:prstGeom>
          <a:blipFill rotWithShape="1">
            <a:blip r:embed="rId19"/>
            <a:stretch>
              <a:fillRect/>
            </a:stretch>
          </a:blipFill>
          <a:ln w="12700">
            <a:gradFill flip="none" rotWithShape="1">
              <a:gsLst>
                <a:gs pos="0">
                  <a:schemeClr val="accent1"/>
                </a:gs>
                <a:gs pos="77000">
                  <a:schemeClr val="accent1">
                    <a:alpha val="0"/>
                  </a:schemeClr>
                </a:gs>
              </a:gsLst>
              <a:lin ang="2700000" scaled="1"/>
              <a:tileRect/>
            </a:gradFill>
          </a:ln>
          <a:effectLst>
            <a:reflection blurRad="6350" stA="30000" endA="300" endPos="26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24" name="平行四边形 23"/>
          <p:cNvSpPr/>
          <p:nvPr>
            <p:custDataLst>
              <p:tags r:id="rId20"/>
            </p:custDataLst>
          </p:nvPr>
        </p:nvSpPr>
        <p:spPr>
          <a:xfrm>
            <a:off x="7515225" y="4312920"/>
            <a:ext cx="1707515" cy="1531620"/>
          </a:xfrm>
          <a:prstGeom prst="parallelogram">
            <a:avLst>
              <a:gd name="adj" fmla="val 7390"/>
            </a:avLst>
          </a:prstGeom>
          <a:blipFill rotWithShape="1">
            <a:blip r:embed="rId21"/>
            <a:stretch>
              <a:fillRect/>
            </a:stretch>
          </a:blipFill>
          <a:ln w="12700">
            <a:gradFill flip="none" rotWithShape="1">
              <a:gsLst>
                <a:gs pos="0">
                  <a:schemeClr val="accent1"/>
                </a:gs>
                <a:gs pos="77000">
                  <a:schemeClr val="accent1">
                    <a:alpha val="0"/>
                  </a:schemeClr>
                </a:gs>
              </a:gsLst>
              <a:lin ang="2700000" scaled="1"/>
              <a:tileRect/>
            </a:gradFill>
          </a:ln>
          <a:effectLst>
            <a:reflection blurRad="6350" stA="30000" endA="300" endPos="26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25" name="平行四边形 24"/>
          <p:cNvSpPr/>
          <p:nvPr>
            <p:custDataLst>
              <p:tags r:id="rId22"/>
            </p:custDataLst>
          </p:nvPr>
        </p:nvSpPr>
        <p:spPr>
          <a:xfrm>
            <a:off x="9348470" y="4307840"/>
            <a:ext cx="1707515" cy="1536700"/>
          </a:xfrm>
          <a:prstGeom prst="parallelogram">
            <a:avLst>
              <a:gd name="adj" fmla="val 7390"/>
            </a:avLst>
          </a:prstGeom>
          <a:blipFill rotWithShape="1">
            <a:blip r:embed="rId23"/>
            <a:stretch>
              <a:fillRect/>
            </a:stretch>
          </a:blipFill>
          <a:ln w="12700">
            <a:gradFill flip="none" rotWithShape="1">
              <a:gsLst>
                <a:gs pos="0">
                  <a:schemeClr val="accent1"/>
                </a:gs>
                <a:gs pos="77000">
                  <a:schemeClr val="accent1">
                    <a:alpha val="0"/>
                  </a:schemeClr>
                </a:gs>
              </a:gsLst>
              <a:lin ang="2700000" scaled="1"/>
              <a:tileRect/>
            </a:gradFill>
          </a:ln>
          <a:effectLst>
            <a:reflection blurRad="6350" stA="30000" endA="300" endPos="26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24"/>
            </p:custDataLst>
          </p:nvPr>
        </p:nvSpPr>
        <p:spPr>
          <a:xfrm>
            <a:off x="7258685" y="2211705"/>
            <a:ext cx="4268470" cy="1210945"/>
          </a:xfrm>
          <a:prstGeom prst="rect">
            <a:avLst/>
          </a:prstGeom>
        </p:spPr>
        <p:txBody>
          <a:bodyPr wrap="square">
            <a:spAutoFit/>
          </a:bodyPr>
          <a:p>
            <a:pPr marL="171450" lvl="0" indent="-1714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学校坚持</a:t>
            </a:r>
            <a:r>
              <a:rPr lang="zh-CN" altLang="en-US" sz="2800" b="1">
                <a:solidFill>
                  <a:srgbClr val="DD5723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DD5723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逢会必讲安全、逢动必提安全</a:t>
            </a:r>
            <a:r>
              <a:rPr lang="zh-CN" altLang="en-US" sz="2800" b="1">
                <a:solidFill>
                  <a:srgbClr val="DD5723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”</a:t>
            </a:r>
            <a:r>
              <a:rPr lang="zh-CN" altLang="en-US" sz="2800" b="1">
                <a:solidFill>
                  <a:srgbClr val="DD5723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2800" b="1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53" name="组合 152"/>
          <p:cNvGrpSpPr/>
          <p:nvPr>
            <p:custDataLst>
              <p:tags r:id="rId25"/>
            </p:custDataLst>
          </p:nvPr>
        </p:nvGrpSpPr>
        <p:grpSpPr>
          <a:xfrm>
            <a:off x="0" y="5781040"/>
            <a:ext cx="12192000" cy="1073150"/>
            <a:chOff x="0" y="5786015"/>
            <a:chExt cx="12192000" cy="1142998"/>
          </a:xfrm>
        </p:grpSpPr>
        <p:sp>
          <p:nvSpPr>
            <p:cNvPr id="151" name="任意多边形: 形状 150"/>
            <p:cNvSpPr/>
            <p:nvPr>
              <p:custDataLst>
                <p:tags r:id="rId26"/>
              </p:custDataLst>
            </p:nvPr>
          </p:nvSpPr>
          <p:spPr>
            <a:xfrm>
              <a:off x="0" y="5786015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85945 w 12192000"/>
                <a:gd name="connsiteY5-12" fmla="*/ 1653254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826555" y="1653254"/>
                    <a:pt x="6085945" y="1653254"/>
                  </a:cubicBezTo>
                  <a:cubicBezTo>
                    <a:pt x="8345335" y="1653254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F7AB1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2" name="任意多边形: 形状 151"/>
            <p:cNvSpPr/>
            <p:nvPr>
              <p:custDataLst>
                <p:tags r:id="rId27"/>
              </p:custDataLst>
            </p:nvPr>
          </p:nvSpPr>
          <p:spPr>
            <a:xfrm>
              <a:off x="0" y="5922179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46616 w 12192000"/>
                <a:gd name="connsiteY5-12" fmla="*/ 1629593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787226" y="1629593"/>
                    <a:pt x="6046616" y="1629593"/>
                  </a:cubicBezTo>
                  <a:cubicBezTo>
                    <a:pt x="8306006" y="1629593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4F8D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五、护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木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守牢底线，筑牢安全屏障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6" name="矩形 5"/>
          <p:cNvSpPr/>
          <p:nvPr>
            <p:custDataLst>
              <p:tags r:id="rId28"/>
            </p:custDataLst>
          </p:nvPr>
        </p:nvSpPr>
        <p:spPr>
          <a:xfrm>
            <a:off x="5014595" y="4313555"/>
            <a:ext cx="2095500" cy="1609725"/>
          </a:xfrm>
          <a:prstGeom prst="rect">
            <a:avLst/>
          </a:prstGeom>
          <a:blipFill rotWithShape="1">
            <a:blip r:embed="rId29"/>
            <a:stretch>
              <a:fillRect/>
            </a:stretch>
          </a:blipFill>
          <a:ln w="25400">
            <a:gradFill>
              <a:gsLst>
                <a:gs pos="0">
                  <a:schemeClr val="accent1">
                    <a:alpha val="100000"/>
                  </a:schemeClr>
                </a:gs>
                <a:gs pos="77000">
                  <a:schemeClr val="accent1">
                    <a:alpha val="0"/>
                  </a:schemeClr>
                </a:gs>
              </a:gsLst>
              <a:lin ang="2700000" scaled="1"/>
            </a:gradFill>
          </a:ln>
          <a:effectLst>
            <a:reflection blurRad="6350" stA="19000" endA="300" endPos="22000" dir="5400000" sy="-100000" algn="bl" rotWithShape="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23" grpId="0" bldLvl="0" animBg="1"/>
      <p:bldP spid="24" grpId="0" bldLvl="0" animBg="1"/>
      <p:bldP spid="2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425565" y="4558665"/>
            <a:ext cx="5330825" cy="16275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rgbClr val="DD5723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汉仪北魏写经W" panose="00020600040101010101" charset="-122"/>
                <a:sym typeface="+mn-ea"/>
              </a:rPr>
              <a:t>做到事事有回应、件件有着落，不断增进家校之间的理解与信任</a:t>
            </a:r>
            <a:r>
              <a:rPr lang="zh-CN" altLang="en-US" sz="2800" b="1">
                <a:solidFill>
                  <a:srgbClr val="DD5723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汉仪北魏写经W" panose="00020600040101010101" charset="-122"/>
                <a:sym typeface="+mn-ea"/>
              </a:rPr>
              <a:t>。</a:t>
            </a:r>
            <a:endParaRPr lang="zh-CN" altLang="en-US" sz="2800" b="1">
              <a:solidFill>
                <a:srgbClr val="DD5723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汉仪北魏写经W" panose="00020600040101010101" charset="-122"/>
              <a:sym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六、润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泽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家校聚力，凝聚育人合力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1146175" y="986631"/>
            <a:ext cx="9370695" cy="10160"/>
          </a:xfrm>
          <a:prstGeom prst="line">
            <a:avLst/>
          </a:prstGeom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文本框 82"/>
          <p:cNvSpPr txBox="1"/>
          <p:nvPr/>
        </p:nvSpPr>
        <p:spPr>
          <a:xfrm>
            <a:off x="1384300" y="1548130"/>
            <a:ext cx="4363085" cy="7416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solidFill>
                  <a:srgbClr val="F7A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（一）通</a:t>
            </a:r>
            <a:r>
              <a:rPr lang="en-US" altLang="zh-CN" sz="2800">
                <a:solidFill>
                  <a:srgbClr val="F7A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“</a:t>
            </a:r>
            <a:r>
              <a:rPr lang="zh-CN" altLang="en-US" sz="2800">
                <a:solidFill>
                  <a:srgbClr val="F7A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水脉</a:t>
            </a:r>
            <a:r>
              <a:rPr lang="en-US" altLang="zh-CN" sz="2800">
                <a:solidFill>
                  <a:srgbClr val="F7A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”</a:t>
            </a:r>
            <a:r>
              <a:rPr lang="zh-CN" altLang="en-US" sz="2800">
                <a:solidFill>
                  <a:srgbClr val="F7A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：</a:t>
            </a:r>
            <a:endParaRPr lang="zh-CN" altLang="en-US" sz="2800">
              <a:solidFill>
                <a:srgbClr val="F7AD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r>
              <a:rPr lang="zh-CN" altLang="en-US" sz="2800">
                <a:solidFill>
                  <a:srgbClr val="F7A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以畅通沟通增进家校理解</a:t>
            </a:r>
            <a:endParaRPr lang="zh-CN" altLang="en-US" sz="2800">
              <a:solidFill>
                <a:srgbClr val="F7AD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cxnSp>
        <p:nvCxnSpPr>
          <p:cNvPr id="85" name="直接连接符 84"/>
          <p:cNvCxnSpPr/>
          <p:nvPr/>
        </p:nvCxnSpPr>
        <p:spPr>
          <a:xfrm flipV="1">
            <a:off x="1024031" y="1392045"/>
            <a:ext cx="4634230" cy="3810"/>
          </a:xfrm>
          <a:prstGeom prst="line">
            <a:avLst/>
          </a:prstGeom>
          <a:ln w="9525">
            <a:solidFill>
              <a:srgbClr val="15577F">
                <a:alpha val="3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 flipV="1">
            <a:off x="1024031" y="2601720"/>
            <a:ext cx="4634230" cy="3810"/>
          </a:xfrm>
          <a:prstGeom prst="line">
            <a:avLst/>
          </a:prstGeom>
          <a:ln w="9525">
            <a:solidFill>
              <a:srgbClr val="15577F">
                <a:alpha val="3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" name="图片 154" descr="D:/兼职ppt/6.8私人 5元/新建文件夹/图片2.png图片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599" b="599"/>
          <a:stretch>
            <a:fillRect/>
          </a:stretch>
        </p:blipFill>
        <p:spPr>
          <a:xfrm>
            <a:off x="6904990" y="1069975"/>
            <a:ext cx="4908550" cy="3067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112" h="6970">
                <a:moveTo>
                  <a:pt x="1891" y="6007"/>
                </a:moveTo>
                <a:lnTo>
                  <a:pt x="10671" y="6007"/>
                </a:lnTo>
                <a:cubicBezTo>
                  <a:pt x="10717" y="6007"/>
                  <a:pt x="10754" y="6044"/>
                  <a:pt x="10754" y="6090"/>
                </a:cubicBezTo>
                <a:lnTo>
                  <a:pt x="10754" y="6887"/>
                </a:lnTo>
                <a:cubicBezTo>
                  <a:pt x="10754" y="6933"/>
                  <a:pt x="10717" y="6970"/>
                  <a:pt x="10671" y="6970"/>
                </a:cubicBezTo>
                <a:lnTo>
                  <a:pt x="1891" y="6970"/>
                </a:lnTo>
                <a:cubicBezTo>
                  <a:pt x="1846" y="6970"/>
                  <a:pt x="1809" y="6933"/>
                  <a:pt x="1809" y="6887"/>
                </a:cubicBezTo>
                <a:lnTo>
                  <a:pt x="1809" y="6090"/>
                </a:lnTo>
                <a:cubicBezTo>
                  <a:pt x="1809" y="6044"/>
                  <a:pt x="1846" y="6007"/>
                  <a:pt x="1891" y="6007"/>
                </a:cubicBezTo>
                <a:close/>
                <a:moveTo>
                  <a:pt x="83" y="4993"/>
                </a:moveTo>
                <a:lnTo>
                  <a:pt x="8862" y="4993"/>
                </a:lnTo>
                <a:cubicBezTo>
                  <a:pt x="8908" y="4993"/>
                  <a:pt x="8945" y="5030"/>
                  <a:pt x="8945" y="5075"/>
                </a:cubicBezTo>
                <a:lnTo>
                  <a:pt x="8945" y="5872"/>
                </a:lnTo>
                <a:cubicBezTo>
                  <a:pt x="8945" y="5918"/>
                  <a:pt x="8908" y="5955"/>
                  <a:pt x="8862" y="5955"/>
                </a:cubicBezTo>
                <a:lnTo>
                  <a:pt x="83" y="5955"/>
                </a:lnTo>
                <a:cubicBezTo>
                  <a:pt x="37" y="5955"/>
                  <a:pt x="0" y="5918"/>
                  <a:pt x="0" y="5872"/>
                </a:cubicBezTo>
                <a:lnTo>
                  <a:pt x="0" y="5075"/>
                </a:lnTo>
                <a:cubicBezTo>
                  <a:pt x="0" y="5030"/>
                  <a:pt x="37" y="4993"/>
                  <a:pt x="83" y="4993"/>
                </a:cubicBezTo>
                <a:close/>
                <a:moveTo>
                  <a:pt x="163" y="3042"/>
                </a:moveTo>
                <a:lnTo>
                  <a:pt x="10499" y="3042"/>
                </a:lnTo>
                <a:cubicBezTo>
                  <a:pt x="10588" y="3042"/>
                  <a:pt x="10661" y="3115"/>
                  <a:pt x="10661" y="3205"/>
                </a:cubicBezTo>
                <a:lnTo>
                  <a:pt x="10661" y="4777"/>
                </a:lnTo>
                <a:cubicBezTo>
                  <a:pt x="10661" y="4867"/>
                  <a:pt x="10588" y="4940"/>
                  <a:pt x="10499" y="4940"/>
                </a:cubicBezTo>
                <a:lnTo>
                  <a:pt x="163" y="4940"/>
                </a:lnTo>
                <a:cubicBezTo>
                  <a:pt x="73" y="4940"/>
                  <a:pt x="0" y="4867"/>
                  <a:pt x="0" y="4777"/>
                </a:cubicBezTo>
                <a:lnTo>
                  <a:pt x="0" y="3205"/>
                </a:lnTo>
                <a:cubicBezTo>
                  <a:pt x="0" y="3115"/>
                  <a:pt x="73" y="3042"/>
                  <a:pt x="163" y="3042"/>
                </a:cubicBezTo>
                <a:close/>
                <a:moveTo>
                  <a:pt x="646" y="2028"/>
                </a:moveTo>
                <a:lnTo>
                  <a:pt x="9426" y="2028"/>
                </a:lnTo>
                <a:cubicBezTo>
                  <a:pt x="9471" y="2028"/>
                  <a:pt x="9508" y="2065"/>
                  <a:pt x="9508" y="2111"/>
                </a:cubicBezTo>
                <a:lnTo>
                  <a:pt x="9508" y="2908"/>
                </a:lnTo>
                <a:cubicBezTo>
                  <a:pt x="9508" y="2954"/>
                  <a:pt x="9471" y="2991"/>
                  <a:pt x="9426" y="2991"/>
                </a:cubicBezTo>
                <a:lnTo>
                  <a:pt x="646" y="2991"/>
                </a:lnTo>
                <a:cubicBezTo>
                  <a:pt x="600" y="2991"/>
                  <a:pt x="563" y="2954"/>
                  <a:pt x="563" y="2908"/>
                </a:cubicBezTo>
                <a:lnTo>
                  <a:pt x="563" y="2111"/>
                </a:lnTo>
                <a:cubicBezTo>
                  <a:pt x="563" y="2065"/>
                  <a:pt x="600" y="2028"/>
                  <a:pt x="646" y="2028"/>
                </a:cubicBezTo>
                <a:close/>
                <a:moveTo>
                  <a:pt x="2250" y="1014"/>
                </a:moveTo>
                <a:lnTo>
                  <a:pt x="11029" y="1014"/>
                </a:lnTo>
                <a:cubicBezTo>
                  <a:pt x="11075" y="1014"/>
                  <a:pt x="11112" y="1051"/>
                  <a:pt x="11112" y="1097"/>
                </a:cubicBezTo>
                <a:lnTo>
                  <a:pt x="11112" y="1894"/>
                </a:lnTo>
                <a:cubicBezTo>
                  <a:pt x="11112" y="1940"/>
                  <a:pt x="11075" y="1977"/>
                  <a:pt x="11029" y="1977"/>
                </a:cubicBezTo>
                <a:lnTo>
                  <a:pt x="2250" y="1977"/>
                </a:lnTo>
                <a:cubicBezTo>
                  <a:pt x="2204" y="1977"/>
                  <a:pt x="2167" y="1940"/>
                  <a:pt x="2167" y="1894"/>
                </a:cubicBezTo>
                <a:lnTo>
                  <a:pt x="2167" y="1097"/>
                </a:lnTo>
                <a:cubicBezTo>
                  <a:pt x="2167" y="1051"/>
                  <a:pt x="2204" y="1014"/>
                  <a:pt x="2250" y="1014"/>
                </a:cubicBezTo>
                <a:close/>
                <a:moveTo>
                  <a:pt x="83" y="0"/>
                </a:moveTo>
                <a:lnTo>
                  <a:pt x="8862" y="0"/>
                </a:lnTo>
                <a:cubicBezTo>
                  <a:pt x="8908" y="0"/>
                  <a:pt x="8945" y="37"/>
                  <a:pt x="8945" y="83"/>
                </a:cubicBezTo>
                <a:lnTo>
                  <a:pt x="8945" y="880"/>
                </a:lnTo>
                <a:cubicBezTo>
                  <a:pt x="8945" y="926"/>
                  <a:pt x="8908" y="963"/>
                  <a:pt x="8862" y="963"/>
                </a:cubicBezTo>
                <a:lnTo>
                  <a:pt x="83" y="963"/>
                </a:lnTo>
                <a:cubicBezTo>
                  <a:pt x="37" y="963"/>
                  <a:pt x="0" y="926"/>
                  <a:pt x="0" y="880"/>
                </a:cubicBezTo>
                <a:lnTo>
                  <a:pt x="0" y="83"/>
                </a:lnTo>
                <a:cubicBezTo>
                  <a:pt x="0" y="37"/>
                  <a:pt x="37" y="0"/>
                  <a:pt x="83" y="0"/>
                </a:cubicBezTo>
                <a:close/>
              </a:path>
            </a:pathLst>
          </a:custGeom>
        </p:spPr>
      </p:pic>
      <p:sp>
        <p:nvSpPr>
          <p:cNvPr id="3" name="文本框 2"/>
          <p:cNvSpPr txBox="1"/>
          <p:nvPr/>
        </p:nvSpPr>
        <p:spPr>
          <a:xfrm>
            <a:off x="1146175" y="2657475"/>
            <a:ext cx="5160010" cy="14795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indent="457200"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accent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汉仪北魏写经W" panose="00020600040101010101" charset="-122"/>
                <a:sym typeface="+mn-ea"/>
              </a:rPr>
              <a:t>班主任实行“每周要点提醒”，通过家访、电话、班级群等方式与家长保持经常性联系，及时反馈学生在校表现。</a:t>
            </a:r>
            <a:endParaRPr lang="zh-CN" altLang="en-US" sz="2000" b="1">
              <a:solidFill>
                <a:schemeClr val="accent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汉仪北魏写经W" panose="00020600040101010101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6175" y="4274185"/>
            <a:ext cx="4949190" cy="214820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6638701" y="4385435"/>
            <a:ext cx="4785995" cy="10160"/>
          </a:xfrm>
          <a:prstGeom prst="line">
            <a:avLst/>
          </a:prstGeom>
          <a:ln w="9525">
            <a:solidFill>
              <a:srgbClr val="E06338">
                <a:alpha val="3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6638701" y="6186295"/>
            <a:ext cx="4634230" cy="3810"/>
          </a:xfrm>
          <a:prstGeom prst="line">
            <a:avLst/>
          </a:prstGeom>
          <a:ln w="9525">
            <a:solidFill>
              <a:srgbClr val="DD5723">
                <a:alpha val="3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六、润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泽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家校聚力，凝聚育人合力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411480" y="4577715"/>
            <a:ext cx="11368405" cy="1887311"/>
            <a:chOff x="648" y="6246"/>
            <a:chExt cx="17903" cy="3236"/>
          </a:xfrm>
        </p:grpSpPr>
        <p:sp>
          <p:nvSpPr>
            <p:cNvPr id="3" name="圆角矩形 6+"/>
            <p:cNvSpPr/>
            <p:nvPr>
              <p:custDataLst>
                <p:tags r:id="rId2"/>
              </p:custDataLst>
            </p:nvPr>
          </p:nvSpPr>
          <p:spPr>
            <a:xfrm>
              <a:off x="648" y="6246"/>
              <a:ext cx="17903" cy="3236"/>
            </a:xfrm>
            <a:prstGeom prst="roundRect">
              <a:avLst>
                <a:gd name="adj" fmla="val 1562"/>
              </a:avLst>
            </a:prstGeom>
            <a:solidFill>
              <a:sysClr val="window" lastClr="FFFFFF">
                <a:alpha val="34000"/>
              </a:sysClr>
            </a:solidFill>
            <a:ln w="15558" cap="flat" cmpd="sng" algn="ctr">
              <a:gradFill>
                <a:gsLst>
                  <a:gs pos="0">
                    <a:schemeClr val="accent2"/>
                  </a:gs>
                  <a:gs pos="96000">
                    <a:schemeClr val="accent1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lIns="89611" tIns="44806" rIns="89611" bIns="44806" rtlCol="0" anchor="ctr"/>
            <a:p>
              <a:pPr algn="ctr"/>
              <a:endParaRPr lang="en-US" altLang="zh-CN" sz="1765" kern="0">
                <a:solidFill>
                  <a:prstClr val="white"/>
                </a:solidFill>
                <a:latin typeface="Arial Narrow" panose="020B0606020202030204"/>
                <a:ea typeface="微软雅黑" panose="020B0503020204020204" charset="-122"/>
              </a:endParaRPr>
            </a:p>
          </p:txBody>
        </p:sp>
        <p:grpSp>
          <p:nvGrpSpPr>
            <p:cNvPr id="1307" name="组合 1306"/>
            <p:cNvGrpSpPr/>
            <p:nvPr/>
          </p:nvGrpSpPr>
          <p:grpSpPr>
            <a:xfrm>
              <a:off x="1593" y="6507"/>
              <a:ext cx="15970" cy="2974"/>
              <a:chOff x="1011769" y="4177121"/>
              <a:chExt cx="10140978" cy="1888747"/>
            </a:xfrm>
          </p:grpSpPr>
          <p:sp>
            <p:nvSpPr>
              <p:cNvPr id="23" name="矩形 22"/>
              <p:cNvSpPr/>
              <p:nvPr>
                <p:custDataLst>
                  <p:tags r:id="rId3"/>
                </p:custDataLst>
              </p:nvPr>
            </p:nvSpPr>
            <p:spPr>
              <a:xfrm rot="16200000">
                <a:off x="2419551" y="4407862"/>
                <a:ext cx="249589" cy="3065154"/>
              </a:xfrm>
              <a:prstGeom prst="rect">
                <a:avLst/>
              </a:prstGeom>
              <a:gradFill flip="none" rotWithShape="1">
                <a:gsLst>
                  <a:gs pos="100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118872" tIns="59436" rIns="118872" bIns="59436" numCol="1" spcCol="0" rtlCol="0" fromWordArt="0" anchor="t" anchorCtr="0" forceAA="0" compatLnSpc="1">
                <a:noAutofit/>
              </a:bodyPr>
              <a:p>
                <a:pPr algn="ctr"/>
                <a:endParaRPr lang="zh-CN" altLang="en-US" sz="27060">
                  <a:gradFill flip="none" rotWithShape="1">
                    <a:gsLst>
                      <a:gs pos="37000">
                        <a:schemeClr val="accent1"/>
                      </a:gs>
                      <a:gs pos="57000">
                        <a:schemeClr val="accent2"/>
                      </a:gs>
                    </a:gsLst>
                    <a:lin ang="0" scaled="1"/>
                    <a:tileRect/>
                  </a:gradFill>
                  <a:latin typeface="方正字迹-龙吟体 简" panose="02000500000000000000" pitchFamily="2" charset="-122"/>
                  <a:ea typeface="方正字迹-龙吟体 简" panose="02000500000000000000" pitchFamily="2" charset="-122"/>
                </a:endParaRPr>
              </a:p>
            </p:txBody>
          </p:sp>
          <p:sp>
            <p:nvSpPr>
              <p:cNvPr id="24" name="梯形 23"/>
              <p:cNvSpPr/>
              <p:nvPr>
                <p:custDataLst>
                  <p:tags r:id="rId4"/>
                </p:custDataLst>
              </p:nvPr>
            </p:nvSpPr>
            <p:spPr>
              <a:xfrm>
                <a:off x="1039253" y="5567546"/>
                <a:ext cx="3022857" cy="397160"/>
              </a:xfrm>
              <a:prstGeom prst="trapezoid">
                <a:avLst>
                  <a:gd name="adj" fmla="val 99976"/>
                </a:avLst>
              </a:prstGeom>
              <a:gradFill flip="none" rotWithShape="1">
                <a:gsLst>
                  <a:gs pos="80000">
                    <a:schemeClr val="accent1">
                      <a:lumMod val="60000"/>
                      <a:lumOff val="40000"/>
                    </a:schemeClr>
                  </a:gs>
                  <a:gs pos="6000">
                    <a:schemeClr val="accent2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perspectiveRelaxedModerately">
                  <a:rot lat="17090632" lon="0" rev="0"/>
                </a:camera>
                <a:lightRig rig="contrasting" dir="t"/>
              </a:scene3d>
            </p:spPr>
            <p:txBody>
              <a:bodyPr rtlCol="0" anchor="ctr"/>
              <a:p>
                <a:pPr algn="ctr"/>
                <a:endParaRPr lang="zh-CN" altLang="en-US" kern="0" dirty="0">
                  <a:solidFill>
                    <a:prstClr val="black"/>
                  </a:solidFill>
                  <a:latin typeface="Gotham Book"/>
                  <a:ea typeface="思源黑体 CN Regular" panose="020B0500000000000000" charset="-122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5"/>
                </p:custDataLst>
              </p:nvPr>
            </p:nvSpPr>
            <p:spPr>
              <a:xfrm>
                <a:off x="1431220" y="4177121"/>
                <a:ext cx="2281152" cy="1626500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accent1"/>
                  </a:gs>
                  <a:gs pos="80000">
                    <a:schemeClr val="accent1">
                      <a:lumMod val="20000"/>
                      <a:lumOff val="8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solidFill>
                  <a:sysClr val="window" lastClr="FFFFFF">
                    <a:alpha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29" name="图片 28" descr="C:/Users/11302/Desktop/工作/2026/3/18.jpg18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7"/>
              <a:srcRect t="4265" b="4265"/>
              <a:stretch>
                <a:fillRect/>
              </a:stretch>
            </p:blipFill>
            <p:spPr>
              <a:xfrm>
                <a:off x="1523193" y="4270981"/>
                <a:ext cx="2097206" cy="1438781"/>
              </a:xfrm>
              <a:prstGeom prst="rect">
                <a:avLst/>
              </a:prstGeom>
              <a:ln w="19050">
                <a:solidFill>
                  <a:sysClr val="window" lastClr="FFFFFF"/>
                </a:solidFill>
              </a:ln>
            </p:spPr>
          </p:pic>
          <p:sp>
            <p:nvSpPr>
              <p:cNvPr id="1128" name="矩形 1127"/>
              <p:cNvSpPr/>
              <p:nvPr>
                <p:custDataLst>
                  <p:tags r:id="rId8"/>
                </p:custDataLst>
              </p:nvPr>
            </p:nvSpPr>
            <p:spPr>
              <a:xfrm rot="16200000">
                <a:off x="5966671" y="4425641"/>
                <a:ext cx="257845" cy="3022609"/>
              </a:xfrm>
              <a:prstGeom prst="rect">
                <a:avLst/>
              </a:prstGeom>
              <a:gradFill flip="none" rotWithShape="1">
                <a:gsLst>
                  <a:gs pos="100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118872" tIns="59436" rIns="118872" bIns="59436" numCol="1" spcCol="0" rtlCol="0" fromWordArt="0" anchor="t" anchorCtr="0" forceAA="0" compatLnSpc="1">
                <a:noAutofit/>
              </a:bodyPr>
              <a:p>
                <a:pPr algn="ctr"/>
                <a:endParaRPr lang="zh-CN" altLang="en-US" sz="27060">
                  <a:gradFill flip="none" rotWithShape="1">
                    <a:gsLst>
                      <a:gs pos="37000">
                        <a:schemeClr val="accent1"/>
                      </a:gs>
                      <a:gs pos="57000">
                        <a:schemeClr val="accent2"/>
                      </a:gs>
                    </a:gsLst>
                    <a:lin ang="0" scaled="1"/>
                    <a:tileRect/>
                  </a:gradFill>
                  <a:latin typeface="方正字迹-龙吟体 简" panose="02000500000000000000" pitchFamily="2" charset="-122"/>
                  <a:ea typeface="方正字迹-龙吟体 简" panose="02000500000000000000" pitchFamily="2" charset="-122"/>
                </a:endParaRPr>
              </a:p>
            </p:txBody>
          </p:sp>
          <p:sp>
            <p:nvSpPr>
              <p:cNvPr id="1129" name="梯形 1128"/>
              <p:cNvSpPr/>
              <p:nvPr>
                <p:custDataLst>
                  <p:tags r:id="rId9"/>
                </p:custDataLst>
              </p:nvPr>
            </p:nvSpPr>
            <p:spPr>
              <a:xfrm>
                <a:off x="4584572" y="5567546"/>
                <a:ext cx="3022857" cy="397160"/>
              </a:xfrm>
              <a:prstGeom prst="trapezoid">
                <a:avLst>
                  <a:gd name="adj" fmla="val 99976"/>
                </a:avLst>
              </a:prstGeom>
              <a:gradFill flip="none" rotWithShape="1">
                <a:gsLst>
                  <a:gs pos="80000">
                    <a:schemeClr val="accent1">
                      <a:lumMod val="60000"/>
                      <a:lumOff val="40000"/>
                    </a:schemeClr>
                  </a:gs>
                  <a:gs pos="6000">
                    <a:schemeClr val="accent2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perspectiveRelaxedModerately">
                  <a:rot lat="17090632" lon="0" rev="0"/>
                </a:camera>
                <a:lightRig rig="contrasting" dir="t"/>
              </a:scene3d>
            </p:spPr>
            <p:txBody>
              <a:bodyPr rtlCol="0" anchor="ctr"/>
              <a:p>
                <a:pPr algn="ctr"/>
                <a:endParaRPr lang="zh-CN" altLang="en-US" kern="0" dirty="0">
                  <a:solidFill>
                    <a:prstClr val="black"/>
                  </a:solidFill>
                  <a:latin typeface="Gotham Book"/>
                  <a:ea typeface="思源黑体 CN Regular" panose="020B0500000000000000" charset="-122"/>
                </a:endParaRPr>
              </a:p>
            </p:txBody>
          </p:sp>
          <p:sp>
            <p:nvSpPr>
              <p:cNvPr id="1126" name="矩形 112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976539" y="4177121"/>
                <a:ext cx="2281152" cy="1626500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accent1"/>
                  </a:gs>
                  <a:gs pos="80000">
                    <a:schemeClr val="accent1">
                      <a:lumMod val="20000"/>
                      <a:lumOff val="8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solidFill>
                  <a:sysClr val="window" lastClr="FFFFFF">
                    <a:alpha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endParaRPr lang="zh-CN" altLang="en-US" kern="0" dirty="0">
                  <a:solidFill>
                    <a:prstClr val="white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pic>
            <p:nvPicPr>
              <p:cNvPr id="1127" name="图片 1126" descr="C:/Users/11302/Desktop/工作/2026/3/19.jpg19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2"/>
              <a:srcRect l="9043" r="9043"/>
              <a:stretch>
                <a:fillRect/>
              </a:stretch>
            </p:blipFill>
            <p:spPr>
              <a:xfrm>
                <a:off x="5068512" y="4270981"/>
                <a:ext cx="2097206" cy="1438781"/>
              </a:xfrm>
              <a:prstGeom prst="rect">
                <a:avLst/>
              </a:prstGeom>
              <a:ln w="19050">
                <a:solidFill>
                  <a:sysClr val="window" lastClr="FFFFFF"/>
                </a:solidFill>
              </a:ln>
            </p:spPr>
          </p:pic>
          <p:sp>
            <p:nvSpPr>
              <p:cNvPr id="1136" name="矩形 1135"/>
              <p:cNvSpPr/>
              <p:nvPr>
                <p:custDataLst>
                  <p:tags r:id="rId13"/>
                </p:custDataLst>
              </p:nvPr>
            </p:nvSpPr>
            <p:spPr>
              <a:xfrm rot="16200000">
                <a:off x="9511886" y="4425641"/>
                <a:ext cx="257845" cy="3022609"/>
              </a:xfrm>
              <a:prstGeom prst="rect">
                <a:avLst/>
              </a:prstGeom>
              <a:gradFill flip="none" rotWithShape="1">
                <a:gsLst>
                  <a:gs pos="100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118872" tIns="59436" rIns="118872" bIns="59436" numCol="1" spcCol="0" rtlCol="0" fromWordArt="0" anchor="t" anchorCtr="0" forceAA="0" compatLnSpc="1">
                <a:noAutofit/>
              </a:bodyPr>
              <a:p>
                <a:pPr algn="ctr"/>
                <a:endParaRPr lang="zh-CN" altLang="en-US" sz="27060">
                  <a:gradFill flip="none" rotWithShape="1">
                    <a:gsLst>
                      <a:gs pos="37000">
                        <a:schemeClr val="accent1"/>
                      </a:gs>
                      <a:gs pos="57000">
                        <a:schemeClr val="accent2"/>
                      </a:gs>
                    </a:gsLst>
                    <a:lin ang="0" scaled="1"/>
                    <a:tileRect/>
                  </a:gradFill>
                  <a:latin typeface="方正字迹-龙吟体 简" panose="02000500000000000000" pitchFamily="2" charset="-122"/>
                  <a:ea typeface="方正字迹-龙吟体 简" panose="02000500000000000000" pitchFamily="2" charset="-122"/>
                </a:endParaRPr>
              </a:p>
            </p:txBody>
          </p:sp>
          <p:sp>
            <p:nvSpPr>
              <p:cNvPr id="1137" name="梯形 113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129890" y="5567546"/>
                <a:ext cx="3022857" cy="397160"/>
              </a:xfrm>
              <a:prstGeom prst="trapezoid">
                <a:avLst>
                  <a:gd name="adj" fmla="val 99976"/>
                </a:avLst>
              </a:prstGeom>
              <a:gradFill flip="none" rotWithShape="1">
                <a:gsLst>
                  <a:gs pos="80000">
                    <a:schemeClr val="accent1">
                      <a:lumMod val="60000"/>
                      <a:lumOff val="40000"/>
                    </a:schemeClr>
                  </a:gs>
                  <a:gs pos="6000">
                    <a:schemeClr val="accent2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perspectiveRelaxedModerately">
                  <a:rot lat="17090632" lon="0" rev="0"/>
                </a:camera>
                <a:lightRig rig="contrasting" dir="t"/>
              </a:scene3d>
            </p:spPr>
            <p:txBody>
              <a:bodyPr rtlCol="0" anchor="ctr"/>
              <a:p>
                <a:pPr algn="ctr"/>
                <a:endParaRPr lang="zh-CN" altLang="en-US" kern="0" dirty="0">
                  <a:solidFill>
                    <a:prstClr val="black"/>
                  </a:solidFill>
                  <a:latin typeface="Gotham Book"/>
                  <a:ea typeface="思源黑体 CN Regular" panose="020B0500000000000000" charset="-122"/>
                </a:endParaRPr>
              </a:p>
            </p:txBody>
          </p:sp>
          <p:sp>
            <p:nvSpPr>
              <p:cNvPr id="1134" name="矩形 1133"/>
              <p:cNvSpPr/>
              <p:nvPr>
                <p:custDataLst>
                  <p:tags r:id="rId15"/>
                </p:custDataLst>
              </p:nvPr>
            </p:nvSpPr>
            <p:spPr>
              <a:xfrm>
                <a:off x="8521857" y="4177121"/>
                <a:ext cx="2281152" cy="1626500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accent1"/>
                  </a:gs>
                  <a:gs pos="80000">
                    <a:schemeClr val="accent1">
                      <a:lumMod val="20000"/>
                      <a:lumOff val="8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solidFill>
                  <a:sysClr val="window" lastClr="FFFFFF">
                    <a:alpha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endParaRPr lang="zh-CN" altLang="en-US" kern="0" dirty="0">
                  <a:solidFill>
                    <a:prstClr val="white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pic>
            <p:nvPicPr>
              <p:cNvPr id="1135" name="图片 1134" descr="C:/Users/11302/Desktop/工作/2026/3/20.jpg2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7"/>
              <a:srcRect t="4249" b="4249"/>
              <a:stretch>
                <a:fillRect/>
              </a:stretch>
            </p:blipFill>
            <p:spPr>
              <a:xfrm>
                <a:off x="8613830" y="4270981"/>
                <a:ext cx="2097206" cy="1438781"/>
              </a:xfrm>
              <a:prstGeom prst="rect">
                <a:avLst/>
              </a:prstGeom>
              <a:ln w="19050">
                <a:solidFill>
                  <a:sysClr val="window" lastClr="FFFFFF"/>
                </a:solidFill>
              </a:ln>
            </p:spPr>
          </p:pic>
        </p:grpSp>
      </p:grpSp>
      <p:grpSp>
        <p:nvGrpSpPr>
          <p:cNvPr id="17" name="组合 16"/>
          <p:cNvGrpSpPr/>
          <p:nvPr>
            <p:custDataLst>
              <p:tags r:id="rId18"/>
            </p:custDataLst>
          </p:nvPr>
        </p:nvGrpSpPr>
        <p:grpSpPr>
          <a:xfrm>
            <a:off x="889635" y="1288415"/>
            <a:ext cx="5150485" cy="3289935"/>
            <a:chOff x="1401" y="2941"/>
            <a:chExt cx="8111" cy="3829"/>
          </a:xfrm>
        </p:grpSpPr>
        <p:grpSp>
          <p:nvGrpSpPr>
            <p:cNvPr id="9" name="组合 8"/>
            <p:cNvGrpSpPr/>
            <p:nvPr/>
          </p:nvGrpSpPr>
          <p:grpSpPr>
            <a:xfrm>
              <a:off x="1401" y="2941"/>
              <a:ext cx="8111" cy="3829"/>
              <a:chOff x="1749" y="3035"/>
              <a:chExt cx="8111" cy="3829"/>
            </a:xfrm>
          </p:grpSpPr>
          <p:sp>
            <p:nvSpPr>
              <p:cNvPr id="6" name="圆角矩形 6"/>
              <p:cNvSpPr/>
              <p:nvPr>
                <p:custDataLst>
                  <p:tags r:id="rId19"/>
                </p:custDataLst>
              </p:nvPr>
            </p:nvSpPr>
            <p:spPr>
              <a:xfrm>
                <a:off x="1749" y="3272"/>
                <a:ext cx="8111" cy="3592"/>
              </a:xfrm>
              <a:prstGeom prst="roundRect">
                <a:avLst>
                  <a:gd name="adj" fmla="val 1562"/>
                </a:avLst>
              </a:prstGeom>
              <a:solidFill>
                <a:sysClr val="window" lastClr="FFFFFF">
                  <a:alpha val="34000"/>
                </a:sysClr>
              </a:solidFill>
              <a:ln w="15558" cap="flat" cmpd="sng" algn="ctr">
                <a:gradFill>
                  <a:gsLst>
                    <a:gs pos="0">
                      <a:schemeClr val="accent2"/>
                    </a:gs>
                    <a:gs pos="96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89611" tIns="44806" rIns="89611" bIns="44806" rtlCol="0" anchor="ctr"/>
              <a:p>
                <a:pPr algn="ctr"/>
                <a:endParaRPr lang="en-US" altLang="zh-CN" sz="1765" kern="0">
                  <a:solidFill>
                    <a:prstClr val="white"/>
                  </a:solidFill>
                  <a:latin typeface="Arial Narrow" panose="020B0606020202030204"/>
                  <a:ea typeface="微软雅黑" panose="020B0503020204020204" charset="-122"/>
                </a:endParaRPr>
              </a:p>
            </p:txBody>
          </p:sp>
          <p:grpSp>
            <p:nvGrpSpPr>
              <p:cNvPr id="1162" name="Group 1158+"/>
              <p:cNvGrpSpPr/>
              <p:nvPr/>
            </p:nvGrpSpPr>
            <p:grpSpPr>
              <a:xfrm>
                <a:off x="3343" y="3035"/>
                <a:ext cx="5283" cy="993"/>
                <a:chOff x="4492250" y="3133014"/>
                <a:chExt cx="3354621" cy="630262"/>
              </a:xfrm>
            </p:grpSpPr>
            <p:sp>
              <p:nvSpPr>
                <p:cNvPr id="1163" name="矩形: 圆角 1162"/>
                <p:cNvSpPr/>
                <p:nvPr>
                  <p:custDataLst>
                    <p:tags r:id="rId20"/>
                  </p:custDataLst>
                </p:nvPr>
              </p:nvSpPr>
              <p:spPr>
                <a:xfrm flipV="1">
                  <a:off x="4518919" y="3134891"/>
                  <a:ext cx="3300647" cy="62838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06338"/>
                </a:solidFill>
                <a:ln w="27432" cap="flat" cmpd="sng" algn="ctr">
                  <a:gradFill>
                    <a:gsLst>
                      <a:gs pos="0">
                        <a:srgbClr val="E06338"/>
                      </a:gs>
                      <a:gs pos="92000">
                        <a:srgbClr val="EFB096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>
                  <a:outerShdw blurRad="54864" dist="41148" dir="5400000" algn="t" rotWithShape="0">
                    <a:schemeClr val="accent2">
                      <a:alpha val="40000"/>
                    </a:schemeClr>
                  </a:outerShdw>
                </a:effectLst>
              </p:spPr>
              <p:txBody>
                <a:bodyPr lIns="98755" tIns="49378" rIns="98755" bIns="49378" rtlCol="0" anchor="ctr"/>
                <a:p>
                  <a:pPr algn="ctr"/>
                  <a:endParaRPr lang="zh-CN" altLang="en-US" sz="1945" kern="0">
                    <a:solidFill>
                      <a:schemeClr val="accent2"/>
                    </a:solidFill>
                    <a:latin typeface="Arial Narrow" panose="020B0606020202030204"/>
                    <a:ea typeface="微软雅黑" panose="020B0503020204020204" charset="-122"/>
                  </a:endParaRPr>
                </a:p>
              </p:txBody>
            </p:sp>
            <p:sp>
              <p:nvSpPr>
                <p:cNvPr id="1165" name="文本框 1164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4492250" y="3133014"/>
                  <a:ext cx="3354621" cy="322875"/>
                </a:xfrm>
                <a:prstGeom prst="rect">
                  <a:avLst/>
                </a:prstGeom>
                <a:noFill/>
                <a:effectLst/>
              </p:spPr>
              <p:txBody>
                <a:bodyPr wrap="square" lIns="98755" tIns="49378" rIns="98755" bIns="49378" rtlCol="0">
                  <a:noAutofit/>
                </a:bodyPr>
                <a:p>
                  <a:pPr algn="ctr">
                    <a:defRPr/>
                  </a:pP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（二）合</a:t>
                  </a:r>
                  <a:r>
                    <a:rPr lang="en-US" altLang="zh-CN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“</a:t>
                  </a: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水向</a:t>
                  </a:r>
                  <a:r>
                    <a:rPr lang="en-US" altLang="zh-CN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”</a:t>
                  </a: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：</a:t>
                  </a:r>
                  <a:endParaRPr lang="zh-CN" altLang="en-US" sz="2200" b="1">
                    <a:ln w="6858">
                      <a:noFill/>
                    </a:ln>
                    <a:solidFill>
                      <a:schemeClr val="bg1"/>
                    </a:solidFill>
                    <a:effectLst>
                      <a:outerShdw blurRad="68580" dist="38100" dir="5400000" algn="t" rotWithShape="0">
                        <a:schemeClr val="accent2">
                          <a:alpha val="0"/>
                        </a:scheme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演示流云楷" panose="02000600000000000000" pitchFamily="2" charset="-122"/>
                  </a:endParaRPr>
                </a:p>
                <a:p>
                  <a:pPr algn="ctr">
                    <a:defRPr/>
                  </a:pP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以同向用力实现协同共育</a:t>
                  </a:r>
                  <a:endParaRPr lang="zh-CN" altLang="en-US" sz="2200" b="1">
                    <a:ln w="6858">
                      <a:noFill/>
                    </a:ln>
                    <a:solidFill>
                      <a:schemeClr val="bg1"/>
                    </a:solidFill>
                    <a:effectLst>
                      <a:outerShdw blurRad="68580" dist="38100" dir="5400000" algn="t" rotWithShape="0">
                        <a:schemeClr val="accent2">
                          <a:alpha val="0"/>
                        </a:scheme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演示流云楷" panose="02000600000000000000" pitchFamily="2" charset="-122"/>
                  </a:endParaRPr>
                </a:p>
              </p:txBody>
            </p:sp>
          </p:grpSp>
        </p:grpSp>
        <p:sp>
          <p:nvSpPr>
            <p:cNvPr id="15" name="文本框 14"/>
            <p:cNvSpPr txBox="1"/>
            <p:nvPr>
              <p:custDataLst>
                <p:tags r:id="rId22"/>
              </p:custDataLst>
            </p:nvPr>
          </p:nvSpPr>
          <p:spPr>
            <a:xfrm>
              <a:off x="1522" y="3905"/>
              <a:ext cx="7869" cy="2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 fontAlgn="auto">
                <a:lnSpc>
                  <a:spcPct val="150000"/>
                </a:lnSpc>
                <a:buFont typeface="Wingdings" panose="05000000000000000000" charset="0"/>
                <a:buChar char="u"/>
              </a:pP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围绕作业习惯、阅读习惯、文明礼仪、规则意识、安全防范等方面，推动家校</a:t>
              </a:r>
              <a:r>
                <a:rPr lang="en-US" altLang="zh-CN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“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同向发力、要求一致</a:t>
              </a:r>
              <a:r>
                <a:rPr lang="en-US" altLang="zh-CN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”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。</a:t>
              </a:r>
              <a:endParaRPr lang="zh-CN" altLang="en-US" sz="2400" b="1">
                <a:solidFill>
                  <a:schemeClr val="accent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23"/>
            </p:custDataLst>
          </p:nvPr>
        </p:nvGrpSpPr>
        <p:grpSpPr>
          <a:xfrm>
            <a:off x="6167120" y="1288415"/>
            <a:ext cx="5150485" cy="3289300"/>
            <a:chOff x="9712" y="2941"/>
            <a:chExt cx="8111" cy="3829"/>
          </a:xfrm>
        </p:grpSpPr>
        <p:grpSp>
          <p:nvGrpSpPr>
            <p:cNvPr id="10" name="组合 9"/>
            <p:cNvGrpSpPr/>
            <p:nvPr/>
          </p:nvGrpSpPr>
          <p:grpSpPr>
            <a:xfrm>
              <a:off x="9712" y="2941"/>
              <a:ext cx="8111" cy="3829"/>
              <a:chOff x="1749" y="3035"/>
              <a:chExt cx="8111" cy="3829"/>
            </a:xfrm>
          </p:grpSpPr>
          <p:sp>
            <p:nvSpPr>
              <p:cNvPr id="11" name="圆角矩形 6"/>
              <p:cNvSpPr/>
              <p:nvPr>
                <p:custDataLst>
                  <p:tags r:id="rId24"/>
                </p:custDataLst>
              </p:nvPr>
            </p:nvSpPr>
            <p:spPr>
              <a:xfrm>
                <a:off x="1749" y="3272"/>
                <a:ext cx="8111" cy="3592"/>
              </a:xfrm>
              <a:prstGeom prst="roundRect">
                <a:avLst>
                  <a:gd name="adj" fmla="val 1562"/>
                </a:avLst>
              </a:prstGeom>
              <a:solidFill>
                <a:sysClr val="window" lastClr="FFFFFF">
                  <a:alpha val="34000"/>
                </a:sysClr>
              </a:solidFill>
              <a:ln w="15558" cap="flat" cmpd="sng" algn="ctr">
                <a:gradFill>
                  <a:gsLst>
                    <a:gs pos="0">
                      <a:schemeClr val="accent2"/>
                    </a:gs>
                    <a:gs pos="96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lIns="89611" tIns="44806" rIns="89611" bIns="44806" rtlCol="0" anchor="ctr"/>
              <a:p>
                <a:pPr algn="ctr"/>
                <a:endParaRPr lang="en-US" altLang="zh-CN" sz="1765" kern="0">
                  <a:solidFill>
                    <a:prstClr val="white"/>
                  </a:solidFill>
                  <a:latin typeface="Arial Narrow" panose="020B0606020202030204"/>
                  <a:ea typeface="微软雅黑" panose="020B0503020204020204" charset="-122"/>
                </a:endParaRPr>
              </a:p>
            </p:txBody>
          </p:sp>
          <p:grpSp>
            <p:nvGrpSpPr>
              <p:cNvPr id="12" name="Group 1158+"/>
              <p:cNvGrpSpPr/>
              <p:nvPr/>
            </p:nvGrpSpPr>
            <p:grpSpPr>
              <a:xfrm>
                <a:off x="3343" y="3035"/>
                <a:ext cx="5283" cy="993"/>
                <a:chOff x="4492250" y="3133014"/>
                <a:chExt cx="3354621" cy="631033"/>
              </a:xfrm>
            </p:grpSpPr>
            <p:sp>
              <p:nvSpPr>
                <p:cNvPr id="13" name="矩形: 圆角 1162"/>
                <p:cNvSpPr/>
                <p:nvPr>
                  <p:custDataLst>
                    <p:tags r:id="rId25"/>
                  </p:custDataLst>
                </p:nvPr>
              </p:nvSpPr>
              <p:spPr>
                <a:xfrm flipV="1">
                  <a:off x="4518919" y="3134423"/>
                  <a:ext cx="3300647" cy="62962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8B430"/>
                </a:solidFill>
                <a:ln w="27432" cap="flat" cmpd="sng" algn="ctr">
                  <a:gradFill>
                    <a:gsLst>
                      <a:gs pos="0">
                        <a:srgbClr val="F8B430"/>
                      </a:gs>
                      <a:gs pos="92000">
                        <a:srgbClr val="F8B430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>
                  <a:outerShdw blurRad="54864" dist="41148" dir="5400000" algn="t" rotWithShape="0">
                    <a:schemeClr val="accent2">
                      <a:alpha val="40000"/>
                    </a:schemeClr>
                  </a:outerShdw>
                </a:effectLst>
              </p:spPr>
              <p:txBody>
                <a:bodyPr lIns="98755" tIns="49378" rIns="98755" bIns="49378" rtlCol="0" anchor="ctr"/>
                <a:p>
                  <a:pPr algn="ctr"/>
                  <a:endParaRPr lang="zh-CN" altLang="en-US" sz="1945" kern="0">
                    <a:solidFill>
                      <a:schemeClr val="accent2"/>
                    </a:solidFill>
                    <a:latin typeface="Arial Narrow" panose="020B0606020202030204"/>
                    <a:ea typeface="微软雅黑" panose="020B0503020204020204" charset="-122"/>
                  </a:endParaRPr>
                </a:p>
              </p:txBody>
            </p:sp>
            <p:sp>
              <p:nvSpPr>
                <p:cNvPr id="14" name="文本框 13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4492250" y="3133014"/>
                  <a:ext cx="3354621" cy="223021"/>
                </a:xfrm>
                <a:prstGeom prst="rect">
                  <a:avLst/>
                </a:prstGeom>
                <a:noFill/>
                <a:effectLst/>
              </p:spPr>
              <p:txBody>
                <a:bodyPr wrap="square" lIns="98755" tIns="49378" rIns="98755" bIns="49378" rtlCol="0">
                  <a:noAutofit/>
                </a:bodyPr>
                <a:p>
                  <a:pPr algn="ctr">
                    <a:defRPr/>
                  </a:pP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（三）汇</a:t>
                  </a:r>
                  <a:r>
                    <a:rPr lang="en-US" altLang="zh-CN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“</a:t>
                  </a: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水力</a:t>
                  </a:r>
                  <a:r>
                    <a:rPr lang="en-US" altLang="zh-CN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”</a:t>
                  </a: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：</a:t>
                  </a:r>
                  <a:endParaRPr lang="zh-CN" altLang="en-US" sz="2200" b="1">
                    <a:ln w="6858">
                      <a:noFill/>
                    </a:ln>
                    <a:solidFill>
                      <a:schemeClr val="bg1"/>
                    </a:solidFill>
                    <a:effectLst>
                      <a:outerShdw blurRad="68580" dist="38100" dir="5400000" algn="t" rotWithShape="0">
                        <a:schemeClr val="accent2">
                          <a:alpha val="0"/>
                        </a:scheme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演示流云楷" panose="02000600000000000000" pitchFamily="2" charset="-122"/>
                  </a:endParaRPr>
                </a:p>
                <a:p>
                  <a:pPr algn="ctr">
                    <a:defRPr/>
                  </a:pPr>
                  <a:r>
                    <a:rPr lang="zh-CN" altLang="en-US" sz="2200" b="1">
                      <a:ln w="6858">
                        <a:noFill/>
                      </a:ln>
                      <a:solidFill>
                        <a:schemeClr val="bg1"/>
                      </a:solidFill>
                      <a:effectLst>
                        <a:outerShdw blurRad="68580" dist="38100" dir="5400000" algn="t" rotWithShape="0">
                          <a:schemeClr val="accent2">
                            <a:alpha val="0"/>
                          </a:schemeClr>
                        </a:outerShdw>
                      </a:effectLst>
                      <a:latin typeface="微软雅黑" panose="020B0503020204020204" charset="-122"/>
                      <a:ea typeface="微软雅黑" panose="020B0503020204020204" charset="-122"/>
                      <a:cs typeface="演示流云楷" panose="02000600000000000000" pitchFamily="2" charset="-122"/>
                    </a:rPr>
                    <a:t>以资源整合服务学生成长</a:t>
                  </a:r>
                  <a:endParaRPr lang="zh-CN" altLang="en-US" sz="2200" b="1">
                    <a:ln w="6858">
                      <a:noFill/>
                    </a:ln>
                    <a:solidFill>
                      <a:schemeClr val="bg1"/>
                    </a:solidFill>
                    <a:effectLst>
                      <a:outerShdw blurRad="68580" dist="38100" dir="5400000" algn="t" rotWithShape="0">
                        <a:schemeClr val="accent2">
                          <a:alpha val="0"/>
                        </a:scheme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演示流云楷" panose="02000600000000000000" pitchFamily="2" charset="-122"/>
                  </a:endParaRPr>
                </a:p>
              </p:txBody>
            </p:sp>
          </p:grpSp>
        </p:grpSp>
        <p:sp>
          <p:nvSpPr>
            <p:cNvPr id="16" name="文本框 15"/>
            <p:cNvSpPr txBox="1"/>
            <p:nvPr>
              <p:custDataLst>
                <p:tags r:id="rId27"/>
              </p:custDataLst>
            </p:nvPr>
          </p:nvSpPr>
          <p:spPr>
            <a:xfrm>
              <a:off x="9943" y="3905"/>
              <a:ext cx="7620" cy="1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lvl="0" indent="-285750" algn="l">
                <a:lnSpc>
                  <a:spcPct val="150000"/>
                </a:lnSpc>
                <a:buClrTx/>
                <a:buSzTx/>
                <a:buFont typeface="Wingdings" panose="05000000000000000000" charset="0"/>
                <a:buChar char="u"/>
              </a:pP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学校健全三级家委会，组建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“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家长志愿团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”“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家长讲师团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”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，邀请有专长的家长走进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“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家长微课堂</a:t>
              </a:r>
              <a:r>
                <a:rPr lang="zh-CN" altLang="en-US" sz="2400" b="1">
                  <a:solidFill>
                    <a:schemeClr val="accent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”。</a:t>
              </a:r>
              <a:endParaRPr lang="zh-CN" altLang="en-US" sz="2400" b="1">
                <a:solidFill>
                  <a:schemeClr val="accent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30350" y="2326640"/>
            <a:ext cx="4086225" cy="1885950"/>
          </a:xfrm>
          <a:prstGeom prst="rect">
            <a:avLst/>
          </a:pr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8" name="椭圆 227"/>
          <p:cNvSpPr/>
          <p:nvPr/>
        </p:nvSpPr>
        <p:spPr>
          <a:xfrm>
            <a:off x="1723390" y="6410956"/>
            <a:ext cx="2696317" cy="405559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152400"/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2313" name="任意多边形: 形状 2312"/>
          <p:cNvSpPr/>
          <p:nvPr/>
        </p:nvSpPr>
        <p:spPr>
          <a:xfrm rot="10800000" flipH="1" flipV="1">
            <a:off x="344170" y="3894455"/>
            <a:ext cx="6210935" cy="2516505"/>
          </a:xfrm>
          <a:custGeom>
            <a:avLst/>
            <a:gdLst>
              <a:gd name="connsiteX0" fmla="*/ 223317 w 5163947"/>
              <a:gd name="connsiteY0" fmla="*/ 0 h 2251482"/>
              <a:gd name="connsiteX1" fmla="*/ 2546754 w 5163947"/>
              <a:gd name="connsiteY1" fmla="*/ 0 h 2251482"/>
              <a:gd name="connsiteX2" fmla="*/ 2617193 w 5163947"/>
              <a:gd name="connsiteY2" fmla="*/ 0 h 2251482"/>
              <a:gd name="connsiteX3" fmla="*/ 4940630 w 5163947"/>
              <a:gd name="connsiteY3" fmla="*/ 0 h 2251482"/>
              <a:gd name="connsiteX4" fmla="*/ 5042939 w 5163947"/>
              <a:gd name="connsiteY4" fmla="*/ 82384 h 2251482"/>
              <a:gd name="connsiteX5" fmla="*/ 5042939 w 5163947"/>
              <a:gd name="connsiteY5" fmla="*/ 103339 h 2251482"/>
              <a:gd name="connsiteX6" fmla="*/ 5069915 w 5163947"/>
              <a:gd name="connsiteY6" fmla="*/ 103339 h 2251482"/>
              <a:gd name="connsiteX7" fmla="*/ 5163947 w 5163947"/>
              <a:gd name="connsiteY7" fmla="*/ 179058 h 2251482"/>
              <a:gd name="connsiteX8" fmla="*/ 5163947 w 5163947"/>
              <a:gd name="connsiteY8" fmla="*/ 2072425 h 2251482"/>
              <a:gd name="connsiteX9" fmla="*/ 5069915 w 5163947"/>
              <a:gd name="connsiteY9" fmla="*/ 2148144 h 2251482"/>
              <a:gd name="connsiteX10" fmla="*/ 5042939 w 5163947"/>
              <a:gd name="connsiteY10" fmla="*/ 2148144 h 2251482"/>
              <a:gd name="connsiteX11" fmla="*/ 5042939 w 5163947"/>
              <a:gd name="connsiteY11" fmla="*/ 2169098 h 2251482"/>
              <a:gd name="connsiteX12" fmla="*/ 4940630 w 5163947"/>
              <a:gd name="connsiteY12" fmla="*/ 2251482 h 2251482"/>
              <a:gd name="connsiteX13" fmla="*/ 2617193 w 5163947"/>
              <a:gd name="connsiteY13" fmla="*/ 2251482 h 2251482"/>
              <a:gd name="connsiteX14" fmla="*/ 2546754 w 5163947"/>
              <a:gd name="connsiteY14" fmla="*/ 2251482 h 2251482"/>
              <a:gd name="connsiteX15" fmla="*/ 223317 w 5163947"/>
              <a:gd name="connsiteY15" fmla="*/ 2251482 h 2251482"/>
              <a:gd name="connsiteX16" fmla="*/ 121008 w 5163947"/>
              <a:gd name="connsiteY16" fmla="*/ 2169098 h 2251482"/>
              <a:gd name="connsiteX17" fmla="*/ 121008 w 5163947"/>
              <a:gd name="connsiteY17" fmla="*/ 2148144 h 2251482"/>
              <a:gd name="connsiteX18" fmla="*/ 94032 w 5163947"/>
              <a:gd name="connsiteY18" fmla="*/ 2148144 h 2251482"/>
              <a:gd name="connsiteX19" fmla="*/ 0 w 5163947"/>
              <a:gd name="connsiteY19" fmla="*/ 2072425 h 2251482"/>
              <a:gd name="connsiteX20" fmla="*/ 0 w 5163947"/>
              <a:gd name="connsiteY20" fmla="*/ 179058 h 2251482"/>
              <a:gd name="connsiteX21" fmla="*/ 94032 w 5163947"/>
              <a:gd name="connsiteY21" fmla="*/ 103339 h 2251482"/>
              <a:gd name="connsiteX22" fmla="*/ 121008 w 5163947"/>
              <a:gd name="connsiteY22" fmla="*/ 103339 h 2251482"/>
              <a:gd name="connsiteX23" fmla="*/ 121008 w 5163947"/>
              <a:gd name="connsiteY23" fmla="*/ 82384 h 2251482"/>
              <a:gd name="connsiteX24" fmla="*/ 223317 w 5163947"/>
              <a:gd name="connsiteY24" fmla="*/ 0 h 22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163947" h="2251482">
                <a:moveTo>
                  <a:pt x="223317" y="0"/>
                </a:moveTo>
                <a:lnTo>
                  <a:pt x="2546754" y="0"/>
                </a:lnTo>
                <a:lnTo>
                  <a:pt x="2617193" y="0"/>
                </a:lnTo>
                <a:lnTo>
                  <a:pt x="4940630" y="0"/>
                </a:lnTo>
                <a:cubicBezTo>
                  <a:pt x="4997134" y="0"/>
                  <a:pt x="5042939" y="36885"/>
                  <a:pt x="5042939" y="82384"/>
                </a:cubicBezTo>
                <a:lnTo>
                  <a:pt x="5042939" y="103339"/>
                </a:lnTo>
                <a:lnTo>
                  <a:pt x="5069915" y="103339"/>
                </a:lnTo>
                <a:cubicBezTo>
                  <a:pt x="5121847" y="103339"/>
                  <a:pt x="5163947" y="137240"/>
                  <a:pt x="5163947" y="179058"/>
                </a:cubicBezTo>
                <a:lnTo>
                  <a:pt x="5163947" y="2072425"/>
                </a:lnTo>
                <a:cubicBezTo>
                  <a:pt x="5163947" y="2114243"/>
                  <a:pt x="5121847" y="2148144"/>
                  <a:pt x="5069915" y="2148144"/>
                </a:cubicBezTo>
                <a:lnTo>
                  <a:pt x="5042939" y="2148144"/>
                </a:lnTo>
                <a:lnTo>
                  <a:pt x="5042939" y="2169098"/>
                </a:lnTo>
                <a:cubicBezTo>
                  <a:pt x="5042939" y="2214597"/>
                  <a:pt x="4997134" y="2251482"/>
                  <a:pt x="4940630" y="2251482"/>
                </a:cubicBezTo>
                <a:lnTo>
                  <a:pt x="2617193" y="2251482"/>
                </a:lnTo>
                <a:lnTo>
                  <a:pt x="2546754" y="2251482"/>
                </a:lnTo>
                <a:lnTo>
                  <a:pt x="223317" y="2251482"/>
                </a:lnTo>
                <a:cubicBezTo>
                  <a:pt x="166814" y="2251482"/>
                  <a:pt x="121008" y="2214597"/>
                  <a:pt x="121008" y="2169098"/>
                </a:cubicBezTo>
                <a:lnTo>
                  <a:pt x="121008" y="2148144"/>
                </a:lnTo>
                <a:lnTo>
                  <a:pt x="94032" y="2148144"/>
                </a:lnTo>
                <a:cubicBezTo>
                  <a:pt x="42100" y="2148144"/>
                  <a:pt x="0" y="2114243"/>
                  <a:pt x="0" y="2072425"/>
                </a:cubicBezTo>
                <a:lnTo>
                  <a:pt x="0" y="179058"/>
                </a:lnTo>
                <a:cubicBezTo>
                  <a:pt x="0" y="137240"/>
                  <a:pt x="42100" y="103339"/>
                  <a:pt x="94032" y="103339"/>
                </a:cubicBezTo>
                <a:lnTo>
                  <a:pt x="121008" y="103339"/>
                </a:lnTo>
                <a:lnTo>
                  <a:pt x="121008" y="82384"/>
                </a:lnTo>
                <a:cubicBezTo>
                  <a:pt x="121008" y="36885"/>
                  <a:pt x="166814" y="0"/>
                  <a:pt x="22331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/>
          </a:p>
        </p:txBody>
      </p:sp>
      <p:sp>
        <p:nvSpPr>
          <p:cNvPr id="2332" name="任意多边形: 形状 2331"/>
          <p:cNvSpPr/>
          <p:nvPr/>
        </p:nvSpPr>
        <p:spPr>
          <a:xfrm>
            <a:off x="459105" y="3107055"/>
            <a:ext cx="5955665" cy="3155950"/>
          </a:xfrm>
          <a:custGeom>
            <a:avLst/>
            <a:gdLst>
              <a:gd name="connsiteX0" fmla="*/ 0 w 6224489"/>
              <a:gd name="connsiteY0" fmla="*/ 0 h 2974929"/>
              <a:gd name="connsiteX1" fmla="*/ 3383318 w 6224489"/>
              <a:gd name="connsiteY1" fmla="*/ 754243 h 2974929"/>
              <a:gd name="connsiteX2" fmla="*/ 6224489 w 6224489"/>
              <a:gd name="connsiteY2" fmla="*/ 307929 h 2974929"/>
              <a:gd name="connsiteX3" fmla="*/ 6224489 w 6224489"/>
              <a:gd name="connsiteY3" fmla="*/ 2942272 h 2974929"/>
              <a:gd name="connsiteX4" fmla="*/ 3220032 w 6224489"/>
              <a:gd name="connsiteY4" fmla="*/ 2974929 h 2974929"/>
              <a:gd name="connsiteX5" fmla="*/ 3220032 w 6224489"/>
              <a:gd name="connsiteY5" fmla="*/ 2768100 h 2974929"/>
              <a:gd name="connsiteX6" fmla="*/ 0 w 6224489"/>
              <a:gd name="connsiteY6" fmla="*/ 2898643 h 29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4489" h="2974929">
                <a:moveTo>
                  <a:pt x="0" y="0"/>
                </a:moveTo>
                <a:lnTo>
                  <a:pt x="3383318" y="754243"/>
                </a:lnTo>
                <a:lnTo>
                  <a:pt x="6224489" y="307929"/>
                </a:lnTo>
                <a:lnTo>
                  <a:pt x="6224489" y="2942272"/>
                </a:lnTo>
                <a:lnTo>
                  <a:pt x="3220032" y="2974929"/>
                </a:lnTo>
                <a:lnTo>
                  <a:pt x="3220032" y="2768100"/>
                </a:lnTo>
                <a:lnTo>
                  <a:pt x="0" y="28986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  <a:alpha val="27000"/>
                </a:schemeClr>
              </a:gs>
              <a:gs pos="51000">
                <a:srgbClr val="522B0E">
                  <a:alpha val="0"/>
                </a:srgbClr>
              </a:gs>
              <a:gs pos="100000">
                <a:schemeClr val="accent1">
                  <a:lumMod val="50000"/>
                  <a:alpha val="24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/>
          </a:p>
        </p:txBody>
      </p:sp>
      <p:sp>
        <p:nvSpPr>
          <p:cNvPr id="40" name="任意多边形: 形状 39"/>
          <p:cNvSpPr/>
          <p:nvPr/>
        </p:nvSpPr>
        <p:spPr>
          <a:xfrm rot="10800000" flipH="1" flipV="1">
            <a:off x="6652260" y="3843020"/>
            <a:ext cx="5163820" cy="2489200"/>
          </a:xfrm>
          <a:custGeom>
            <a:avLst/>
            <a:gdLst>
              <a:gd name="connsiteX0" fmla="*/ 223317 w 5163947"/>
              <a:gd name="connsiteY0" fmla="*/ 0 h 2251482"/>
              <a:gd name="connsiteX1" fmla="*/ 2546754 w 5163947"/>
              <a:gd name="connsiteY1" fmla="*/ 0 h 2251482"/>
              <a:gd name="connsiteX2" fmla="*/ 2617193 w 5163947"/>
              <a:gd name="connsiteY2" fmla="*/ 0 h 2251482"/>
              <a:gd name="connsiteX3" fmla="*/ 4940630 w 5163947"/>
              <a:gd name="connsiteY3" fmla="*/ 0 h 2251482"/>
              <a:gd name="connsiteX4" fmla="*/ 5042939 w 5163947"/>
              <a:gd name="connsiteY4" fmla="*/ 82384 h 2251482"/>
              <a:gd name="connsiteX5" fmla="*/ 5042939 w 5163947"/>
              <a:gd name="connsiteY5" fmla="*/ 103339 h 2251482"/>
              <a:gd name="connsiteX6" fmla="*/ 5069915 w 5163947"/>
              <a:gd name="connsiteY6" fmla="*/ 103339 h 2251482"/>
              <a:gd name="connsiteX7" fmla="*/ 5163947 w 5163947"/>
              <a:gd name="connsiteY7" fmla="*/ 179058 h 2251482"/>
              <a:gd name="connsiteX8" fmla="*/ 5163947 w 5163947"/>
              <a:gd name="connsiteY8" fmla="*/ 2072425 h 2251482"/>
              <a:gd name="connsiteX9" fmla="*/ 5069915 w 5163947"/>
              <a:gd name="connsiteY9" fmla="*/ 2148144 h 2251482"/>
              <a:gd name="connsiteX10" fmla="*/ 5042939 w 5163947"/>
              <a:gd name="connsiteY10" fmla="*/ 2148144 h 2251482"/>
              <a:gd name="connsiteX11" fmla="*/ 5042939 w 5163947"/>
              <a:gd name="connsiteY11" fmla="*/ 2169098 h 2251482"/>
              <a:gd name="connsiteX12" fmla="*/ 4940630 w 5163947"/>
              <a:gd name="connsiteY12" fmla="*/ 2251482 h 2251482"/>
              <a:gd name="connsiteX13" fmla="*/ 2617193 w 5163947"/>
              <a:gd name="connsiteY13" fmla="*/ 2251482 h 2251482"/>
              <a:gd name="connsiteX14" fmla="*/ 2546754 w 5163947"/>
              <a:gd name="connsiteY14" fmla="*/ 2251482 h 2251482"/>
              <a:gd name="connsiteX15" fmla="*/ 223317 w 5163947"/>
              <a:gd name="connsiteY15" fmla="*/ 2251482 h 2251482"/>
              <a:gd name="connsiteX16" fmla="*/ 121008 w 5163947"/>
              <a:gd name="connsiteY16" fmla="*/ 2169098 h 2251482"/>
              <a:gd name="connsiteX17" fmla="*/ 121008 w 5163947"/>
              <a:gd name="connsiteY17" fmla="*/ 2148144 h 2251482"/>
              <a:gd name="connsiteX18" fmla="*/ 94032 w 5163947"/>
              <a:gd name="connsiteY18" fmla="*/ 2148144 h 2251482"/>
              <a:gd name="connsiteX19" fmla="*/ 0 w 5163947"/>
              <a:gd name="connsiteY19" fmla="*/ 2072425 h 2251482"/>
              <a:gd name="connsiteX20" fmla="*/ 0 w 5163947"/>
              <a:gd name="connsiteY20" fmla="*/ 179058 h 2251482"/>
              <a:gd name="connsiteX21" fmla="*/ 94032 w 5163947"/>
              <a:gd name="connsiteY21" fmla="*/ 103339 h 2251482"/>
              <a:gd name="connsiteX22" fmla="*/ 121008 w 5163947"/>
              <a:gd name="connsiteY22" fmla="*/ 103339 h 2251482"/>
              <a:gd name="connsiteX23" fmla="*/ 121008 w 5163947"/>
              <a:gd name="connsiteY23" fmla="*/ 82384 h 2251482"/>
              <a:gd name="connsiteX24" fmla="*/ 223317 w 5163947"/>
              <a:gd name="connsiteY24" fmla="*/ 0 h 22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163947" h="2251482">
                <a:moveTo>
                  <a:pt x="223317" y="0"/>
                </a:moveTo>
                <a:lnTo>
                  <a:pt x="2546754" y="0"/>
                </a:lnTo>
                <a:lnTo>
                  <a:pt x="2617193" y="0"/>
                </a:lnTo>
                <a:lnTo>
                  <a:pt x="4940630" y="0"/>
                </a:lnTo>
                <a:cubicBezTo>
                  <a:pt x="4997134" y="0"/>
                  <a:pt x="5042939" y="36885"/>
                  <a:pt x="5042939" y="82384"/>
                </a:cubicBezTo>
                <a:lnTo>
                  <a:pt x="5042939" y="103339"/>
                </a:lnTo>
                <a:lnTo>
                  <a:pt x="5069915" y="103339"/>
                </a:lnTo>
                <a:cubicBezTo>
                  <a:pt x="5121847" y="103339"/>
                  <a:pt x="5163947" y="137240"/>
                  <a:pt x="5163947" y="179058"/>
                </a:cubicBezTo>
                <a:lnTo>
                  <a:pt x="5163947" y="2072425"/>
                </a:lnTo>
                <a:cubicBezTo>
                  <a:pt x="5163947" y="2114243"/>
                  <a:pt x="5121847" y="2148144"/>
                  <a:pt x="5069915" y="2148144"/>
                </a:cubicBezTo>
                <a:lnTo>
                  <a:pt x="5042939" y="2148144"/>
                </a:lnTo>
                <a:lnTo>
                  <a:pt x="5042939" y="2169098"/>
                </a:lnTo>
                <a:cubicBezTo>
                  <a:pt x="5042939" y="2214597"/>
                  <a:pt x="4997134" y="2251482"/>
                  <a:pt x="4940630" y="2251482"/>
                </a:cubicBezTo>
                <a:lnTo>
                  <a:pt x="2617193" y="2251482"/>
                </a:lnTo>
                <a:lnTo>
                  <a:pt x="2546754" y="2251482"/>
                </a:lnTo>
                <a:lnTo>
                  <a:pt x="223317" y="2251482"/>
                </a:lnTo>
                <a:cubicBezTo>
                  <a:pt x="166814" y="2251482"/>
                  <a:pt x="121008" y="2214597"/>
                  <a:pt x="121008" y="2169098"/>
                </a:cubicBezTo>
                <a:lnTo>
                  <a:pt x="121008" y="2148144"/>
                </a:lnTo>
                <a:lnTo>
                  <a:pt x="94032" y="2148144"/>
                </a:lnTo>
                <a:cubicBezTo>
                  <a:pt x="42100" y="2148144"/>
                  <a:pt x="0" y="2114243"/>
                  <a:pt x="0" y="2072425"/>
                </a:cubicBezTo>
                <a:lnTo>
                  <a:pt x="0" y="179058"/>
                </a:lnTo>
                <a:cubicBezTo>
                  <a:pt x="0" y="137240"/>
                  <a:pt x="42100" y="103339"/>
                  <a:pt x="94032" y="103339"/>
                </a:cubicBezTo>
                <a:lnTo>
                  <a:pt x="121008" y="103339"/>
                </a:lnTo>
                <a:lnTo>
                  <a:pt x="121008" y="82384"/>
                </a:lnTo>
                <a:cubicBezTo>
                  <a:pt x="121008" y="36885"/>
                  <a:pt x="166814" y="0"/>
                  <a:pt x="22331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/>
          </a:p>
        </p:txBody>
      </p:sp>
      <p:sp>
        <p:nvSpPr>
          <p:cNvPr id="27" name="八边形 26"/>
          <p:cNvSpPr/>
          <p:nvPr/>
        </p:nvSpPr>
        <p:spPr>
          <a:xfrm>
            <a:off x="961390" y="1381760"/>
            <a:ext cx="5045710" cy="4953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400" dirty="0">
              <a:latin typeface="+mj-ea"/>
              <a:ea typeface="+mj-ea"/>
            </a:endParaRPr>
          </a:p>
        </p:txBody>
      </p:sp>
      <p:sp>
        <p:nvSpPr>
          <p:cNvPr id="26" name="八边形 25"/>
          <p:cNvSpPr/>
          <p:nvPr/>
        </p:nvSpPr>
        <p:spPr>
          <a:xfrm>
            <a:off x="1364615" y="1257935"/>
            <a:ext cx="4192270" cy="74295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DD5723"/>
              </a:gs>
              <a:gs pos="100000">
                <a:srgbClr val="E37245"/>
              </a:gs>
            </a:gsLst>
            <a:lin ang="13500000" scaled="1"/>
            <a:tileRect/>
          </a:gradFill>
          <a:ln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algn="ctr"/>
            <a:r>
              <a:rPr lang="zh-CN" altLang="en-US" sz="2000" dirty="0">
                <a:latin typeface="思源宋体 CN Heavy" panose="02020900000000000000" charset="-122"/>
                <a:ea typeface="思源宋体 CN Heavy" panose="02020900000000000000" charset="-122"/>
                <a:sym typeface="猫啃网风雅宋" panose="02020700000000000000" pitchFamily="18" charset="-122"/>
              </a:rPr>
              <a:t>（一）看年轮：</a:t>
            </a:r>
            <a:endParaRPr lang="zh-CN" altLang="en-US" sz="2000" dirty="0">
              <a:latin typeface="思源宋体 CN Heavy" panose="02020900000000000000" charset="-122"/>
              <a:ea typeface="思源宋体 CN Heavy" panose="02020900000000000000" charset="-122"/>
              <a:sym typeface="猫啃网风雅宋" panose="02020700000000000000" pitchFamily="18" charset="-122"/>
            </a:endParaRPr>
          </a:p>
          <a:p>
            <a:pPr algn="ctr"/>
            <a:r>
              <a:rPr lang="zh-CN" altLang="en-US" sz="2000" dirty="0">
                <a:latin typeface="思源宋体 CN Heavy" panose="02020900000000000000" charset="-122"/>
                <a:ea typeface="思源宋体 CN Heavy" panose="02020900000000000000" charset="-122"/>
                <a:sym typeface="猫啃网风雅宋" panose="02020700000000000000" pitchFamily="18" charset="-122"/>
              </a:rPr>
              <a:t>客观总结本学期工作成效</a:t>
            </a:r>
            <a:endParaRPr lang="zh-CN" altLang="en-US" sz="2000" dirty="0">
              <a:latin typeface="思源宋体 CN Heavy" panose="02020900000000000000" charset="-122"/>
              <a:ea typeface="思源宋体 CN Heavy" panose="020209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920865" y="4035425"/>
            <a:ext cx="4682490" cy="198247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rgbClr val="DD572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多数家长反馈，孩子上学积极性提高，回家乐于分享校园生活这份对学校的认同与喜爱，正是学校着力追求的、看得见摸得着的育人成效，</a:t>
            </a:r>
            <a:endParaRPr lang="zh-CN" altLang="en-US" sz="2000" b="1" dirty="0">
              <a:solidFill>
                <a:srgbClr val="DD572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4" name="任意多边形: 形状 53"/>
          <p:cNvSpPr/>
          <p:nvPr/>
        </p:nvSpPr>
        <p:spPr>
          <a:xfrm>
            <a:off x="6968262" y="6199949"/>
            <a:ext cx="4725570" cy="131909"/>
          </a:xfrm>
          <a:custGeom>
            <a:avLst/>
            <a:gdLst>
              <a:gd name="connsiteX0" fmla="*/ 4331332 w 4725570"/>
              <a:gd name="connsiteY0" fmla="*/ 10542 h 131909"/>
              <a:gd name="connsiteX1" fmla="*/ 4427539 w 4725570"/>
              <a:gd name="connsiteY1" fmla="*/ 12167 h 131909"/>
              <a:gd name="connsiteX2" fmla="*/ 4710228 w 4725570"/>
              <a:gd name="connsiteY2" fmla="*/ 48906 h 131909"/>
              <a:gd name="connsiteX3" fmla="*/ 4725570 w 4725570"/>
              <a:gd name="connsiteY3" fmla="*/ 53979 h 131909"/>
              <a:gd name="connsiteX4" fmla="*/ 4718646 w 4725570"/>
              <a:gd name="connsiteY4" fmla="*/ 81593 h 131909"/>
              <a:gd name="connsiteX5" fmla="*/ 4624377 w 4725570"/>
              <a:gd name="connsiteY5" fmla="*/ 131909 h 131909"/>
              <a:gd name="connsiteX6" fmla="*/ 2300940 w 4725570"/>
              <a:gd name="connsiteY6" fmla="*/ 131909 h 131909"/>
              <a:gd name="connsiteX7" fmla="*/ 2230501 w 4725570"/>
              <a:gd name="connsiteY7" fmla="*/ 131909 h 131909"/>
              <a:gd name="connsiteX8" fmla="*/ 2087159 w 4725570"/>
              <a:gd name="connsiteY8" fmla="*/ 131909 h 131909"/>
              <a:gd name="connsiteX9" fmla="*/ 2349303 w 4725570"/>
              <a:gd name="connsiteY9" fmla="*/ 126542 h 131909"/>
              <a:gd name="connsiteX10" fmla="*/ 4331332 w 4725570"/>
              <a:gd name="connsiteY10" fmla="*/ 10542 h 131909"/>
              <a:gd name="connsiteX11" fmla="*/ 650196 w 4725570"/>
              <a:gd name="connsiteY11" fmla="*/ 1281 h 131909"/>
              <a:gd name="connsiteX12" fmla="*/ 1860615 w 4725570"/>
              <a:gd name="connsiteY12" fmla="*/ 125107 h 131909"/>
              <a:gd name="connsiteX13" fmla="*/ 2087077 w 4725570"/>
              <a:gd name="connsiteY13" fmla="*/ 131909 h 131909"/>
              <a:gd name="connsiteX14" fmla="*/ 0 w 4725570"/>
              <a:gd name="connsiteY14" fmla="*/ 131909 h 131909"/>
              <a:gd name="connsiteX15" fmla="*/ 148433 w 4725570"/>
              <a:gd name="connsiteY15" fmla="*/ 81903 h 131909"/>
              <a:gd name="connsiteX16" fmla="*/ 650196 w 4725570"/>
              <a:gd name="connsiteY16" fmla="*/ 1281 h 13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25570" h="131909">
                <a:moveTo>
                  <a:pt x="4331332" y="10542"/>
                </a:moveTo>
                <a:cubicBezTo>
                  <a:pt x="4366215" y="10516"/>
                  <a:pt x="4398397" y="11033"/>
                  <a:pt x="4427539" y="12167"/>
                </a:cubicBezTo>
                <a:cubicBezTo>
                  <a:pt x="4544107" y="16703"/>
                  <a:pt x="4637430" y="30310"/>
                  <a:pt x="4710228" y="48906"/>
                </a:cubicBezTo>
                <a:lnTo>
                  <a:pt x="4725570" y="53979"/>
                </a:lnTo>
                <a:lnTo>
                  <a:pt x="4718646" y="81593"/>
                </a:lnTo>
                <a:cubicBezTo>
                  <a:pt x="4703115" y="111161"/>
                  <a:pt x="4666755" y="131909"/>
                  <a:pt x="4624377" y="131909"/>
                </a:cubicBezTo>
                <a:lnTo>
                  <a:pt x="2300940" y="131909"/>
                </a:lnTo>
                <a:lnTo>
                  <a:pt x="2230501" y="131909"/>
                </a:lnTo>
                <a:lnTo>
                  <a:pt x="2087159" y="131909"/>
                </a:lnTo>
                <a:lnTo>
                  <a:pt x="2349303" y="126542"/>
                </a:lnTo>
                <a:cubicBezTo>
                  <a:pt x="2968059" y="103071"/>
                  <a:pt x="3877860" y="10882"/>
                  <a:pt x="4331332" y="10542"/>
                </a:cubicBezTo>
                <a:close/>
                <a:moveTo>
                  <a:pt x="650196" y="1281"/>
                </a:moveTo>
                <a:cubicBezTo>
                  <a:pt x="991508" y="-13007"/>
                  <a:pt x="1353657" y="96333"/>
                  <a:pt x="1860615" y="125107"/>
                </a:cubicBezTo>
                <a:lnTo>
                  <a:pt x="2087077" y="131909"/>
                </a:lnTo>
                <a:lnTo>
                  <a:pt x="0" y="131909"/>
                </a:lnTo>
                <a:lnTo>
                  <a:pt x="148433" y="81903"/>
                </a:lnTo>
                <a:cubicBezTo>
                  <a:pt x="293462" y="40062"/>
                  <a:pt x="455161" y="9446"/>
                  <a:pt x="650196" y="128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49000"/>
                  <a:alpha val="65000"/>
                </a:schemeClr>
              </a:gs>
              <a:gs pos="100000">
                <a:schemeClr val="accent2">
                  <a:lumMod val="50000"/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algn="ctr"/>
            <a:endParaRPr lang="zh-CN" altLang="en-US" sz="2400">
              <a:latin typeface="猫啃网风雅宋" panose="02020700000000000000" pitchFamily="18" charset="-122"/>
              <a:ea typeface="猫啃网风雅宋" panose="02020700000000000000" pitchFamily="18" charset="-122"/>
            </a:endParaRPr>
          </a:p>
        </p:txBody>
      </p:sp>
      <p:pic>
        <p:nvPicPr>
          <p:cNvPr id="2327" name="图片 2326" descr="D:/兼职ppt/6.8私人 5元/新建文件夹/图片3.png图片3"/>
          <p:cNvPicPr>
            <a:picLocks noChangeAspect="1"/>
          </p:cNvPicPr>
          <p:nvPr/>
        </p:nvPicPr>
        <p:blipFill>
          <a:blip r:embed="rId2"/>
          <a:srcRect l="2576" r="2576"/>
          <a:stretch>
            <a:fillRect/>
          </a:stretch>
        </p:blipFill>
        <p:spPr>
          <a:xfrm>
            <a:off x="3375025" y="4001770"/>
            <a:ext cx="2837180" cy="2091055"/>
          </a:xfrm>
          <a:prstGeom prst="rect">
            <a:avLst/>
          </a:prstGeom>
          <a:effectLst>
            <a:outerShdw blurRad="228600" dist="76200" dir="5400000" algn="t" rotWithShape="0">
              <a:schemeClr val="accent1">
                <a:lumMod val="50000"/>
                <a:alpha val="86000"/>
              </a:schemeClr>
            </a:outerShdw>
            <a:reflection blurRad="6350" stA="52000" endA="300" endPos="35000" dir="5400000" sy="-100000" algn="bl" rotWithShape="0"/>
          </a:effectLst>
          <a:scene3d>
            <a:camera prst="perspectiveLeft" fov="7200000"/>
            <a:lightRig rig="contrasting" dir="t"/>
          </a:scene3d>
        </p:spPr>
      </p:pic>
      <p:pic>
        <p:nvPicPr>
          <p:cNvPr id="2329" name="图片 2328" descr="D:/兼职ppt/6.8私人 5元/新建文件夹/1b31036f-29f5-402f-8e1d-34b444aba05c.png1b31036f-29f5-402f-8e1d-34b444aba05c"/>
          <p:cNvPicPr>
            <a:picLocks noChangeAspect="1"/>
          </p:cNvPicPr>
          <p:nvPr/>
        </p:nvPicPr>
        <p:blipFill>
          <a:blip r:embed="rId3"/>
          <a:srcRect l="12661" r="12661"/>
          <a:stretch>
            <a:fillRect/>
          </a:stretch>
        </p:blipFill>
        <p:spPr>
          <a:xfrm>
            <a:off x="788041" y="3894226"/>
            <a:ext cx="3137695" cy="2091797"/>
          </a:xfrm>
          <a:prstGeom prst="rect">
            <a:avLst/>
          </a:prstGeom>
          <a:effectLst>
            <a:outerShdw blurRad="228600" dist="76200" dir="5400000" algn="t" rotWithShape="0">
              <a:schemeClr val="accent1">
                <a:lumMod val="50000"/>
                <a:alpha val="86000"/>
              </a:schemeClr>
            </a:outerShdw>
            <a:reflection blurRad="6350" stA="52000" endA="300" endPos="35000" dir="5400000" sy="-100000" algn="bl" rotWithShape="0"/>
          </a:effectLst>
          <a:scene3d>
            <a:camera prst="perspectiveRight" fov="7200000"/>
            <a:lightRig rig="threePt" dir="t"/>
          </a:scene3d>
        </p:spPr>
      </p:pic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七、待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节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回望前瞻，谋划长远发展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20865" y="1381760"/>
            <a:ext cx="4591685" cy="232791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228600" dist="38100" dir="8100000" sx="103000" sy="103000" algn="tr" rotWithShape="0">
              <a:srgbClr val="4C887E">
                <a:alpha val="16000"/>
              </a:srgbClr>
            </a:outerShdw>
            <a:reflection blurRad="6350" stA="32000" endA="300" endPos="22000" dir="5400000" sy="-100000" algn="bl" rotWithShape="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椭圆 227"/>
          <p:cNvSpPr/>
          <p:nvPr/>
        </p:nvSpPr>
        <p:spPr>
          <a:xfrm>
            <a:off x="1723390" y="6410956"/>
            <a:ext cx="2696317" cy="405559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152400"/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七、待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节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回望前瞻，谋划长远发展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7970" y="1689735"/>
            <a:ext cx="11642725" cy="4847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设计师康帅作品倒卖必究16" descr="【奖状证书设计】在线奖状设计制作_免费证书模板_奖状证书背景图片素材 - 设计类型 - Canva可画"/>
          <p:cNvSpPr>
            <a:spLocks noChangeAspect="1" noChangeArrowheads="1"/>
          </p:cNvSpPr>
          <p:nvPr/>
        </p:nvSpPr>
        <p:spPr bwMode="auto">
          <a:xfrm>
            <a:off x="6664571" y="8160342"/>
            <a:ext cx="243840" cy="24384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3152" tIns="36576" rIns="73152" bIns="36576" numCol="1" anchor="t" anchorCtr="0" compatLnSpc="1"/>
          <a:p>
            <a:endParaRPr lang="zh-CN" altLang="en-US" sz="1440"/>
          </a:p>
        </p:txBody>
      </p:sp>
      <p:sp>
        <p:nvSpPr>
          <p:cNvPr id="11" name="正文"/>
          <p:cNvSpPr txBox="1"/>
          <p:nvPr>
            <p:custDataLst>
              <p:tags r:id="rId1"/>
            </p:custDataLst>
          </p:nvPr>
        </p:nvSpPr>
        <p:spPr>
          <a:xfrm>
            <a:off x="652145" y="2031365"/>
            <a:ext cx="3575050" cy="10547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342900" indent="-342900" algn="l" fontAlgn="auto">
              <a:lnSpc>
                <a:spcPct val="15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rgbClr val="E06338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课堂教学改革有待深化，个别课堂仍存在讲授偏多、学生思维参与不足的现象；</a:t>
            </a:r>
            <a:endParaRPr lang="zh-CN" altLang="en-US" sz="2000" b="1" dirty="0">
              <a:solidFill>
                <a:srgbClr val="E06338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2"/>
            </p:custDataLst>
          </p:nvPr>
        </p:nvCxnSpPr>
        <p:spPr>
          <a:xfrm flipV="1">
            <a:off x="410210" y="1916430"/>
            <a:ext cx="0" cy="1782445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6" name="正文"/>
          <p:cNvSpPr txBox="1"/>
          <p:nvPr>
            <p:custDataLst>
              <p:tags r:id="rId3"/>
            </p:custDataLst>
          </p:nvPr>
        </p:nvSpPr>
        <p:spPr>
          <a:xfrm>
            <a:off x="4817110" y="2031365"/>
            <a:ext cx="3733165" cy="10547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342900" lvl="0" indent="-342900" algn="l">
              <a:lnSpc>
                <a:spcPct val="15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rgbClr val="4C887E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教研工作深度有待加强，部分研讨仍停留于经验交流，对真实问题的剖析不够深入</a:t>
            </a:r>
            <a:endParaRPr lang="zh-CN" altLang="en-US" sz="2000" b="1" dirty="0">
              <a:solidFill>
                <a:srgbClr val="4C887E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cxnSp>
        <p:nvCxnSpPr>
          <p:cNvPr id="19" name="直接连接符 18"/>
          <p:cNvCxnSpPr/>
          <p:nvPr>
            <p:custDataLst>
              <p:tags r:id="rId4"/>
            </p:custDataLst>
          </p:nvPr>
        </p:nvCxnSpPr>
        <p:spPr>
          <a:xfrm flipV="1">
            <a:off x="4592955" y="1934845"/>
            <a:ext cx="0" cy="1782445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>
            <p:custDataLst>
              <p:tags r:id="rId5"/>
            </p:custDataLst>
          </p:nvPr>
        </p:nvCxnSpPr>
        <p:spPr>
          <a:xfrm flipV="1">
            <a:off x="8775065" y="1934845"/>
            <a:ext cx="0" cy="1782445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6" name="正文"/>
          <p:cNvSpPr txBox="1"/>
          <p:nvPr>
            <p:custDataLst>
              <p:tags r:id="rId6"/>
            </p:custDataLst>
          </p:nvPr>
        </p:nvSpPr>
        <p:spPr>
          <a:xfrm>
            <a:off x="8909050" y="2031365"/>
            <a:ext cx="3001645" cy="13093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342900" lvl="0" indent="-342900" algn="l">
              <a:lnSpc>
                <a:spcPct val="15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rgbClr val="F7A80F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日常实践较为扎实，但过程性资料与典型案例的积累总结尚显薄弱</a:t>
            </a:r>
            <a:endParaRPr lang="zh-CN" altLang="en-US" sz="2000" b="1" dirty="0">
              <a:solidFill>
                <a:srgbClr val="F7A80F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237" name="矩形 236"/>
          <p:cNvSpPr/>
          <p:nvPr>
            <p:custDataLst>
              <p:tags r:id="rId7"/>
            </p:custDataLst>
          </p:nvPr>
        </p:nvSpPr>
        <p:spPr>
          <a:xfrm>
            <a:off x="267970" y="3837940"/>
            <a:ext cx="11642725" cy="558800"/>
          </a:xfrm>
          <a:prstGeom prst="rect">
            <a:avLst/>
          </a:prstGeom>
          <a:solidFill>
            <a:schemeClr val="tx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8" name="平行四边形 237"/>
          <p:cNvSpPr/>
          <p:nvPr>
            <p:custDataLst>
              <p:tags r:id="rId8"/>
            </p:custDataLst>
          </p:nvPr>
        </p:nvSpPr>
        <p:spPr>
          <a:xfrm flipH="1">
            <a:off x="469265" y="3837940"/>
            <a:ext cx="1727200" cy="558800"/>
          </a:xfrm>
          <a:prstGeom prst="parallelogram">
            <a:avLst>
              <a:gd name="adj" fmla="val 76539"/>
            </a:avLst>
          </a:prstGeom>
          <a:solidFill>
            <a:srgbClr val="E3724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p>
            <a:pPr algn="ctr"/>
            <a:r>
              <a:rPr lang="en-US" altLang="zh-CN" sz="2800" b="1">
                <a:solidFill>
                  <a:srgbClr val="FFFFFF"/>
                </a:solidFill>
              </a:rPr>
              <a:t>01</a:t>
            </a:r>
            <a:endParaRPr lang="en-US" altLang="zh-CN" sz="2800" b="1">
              <a:solidFill>
                <a:srgbClr val="FFFFFF"/>
              </a:solidFill>
            </a:endParaRPr>
          </a:p>
        </p:txBody>
      </p:sp>
      <p:sp>
        <p:nvSpPr>
          <p:cNvPr id="250" name="平行四边形 249"/>
          <p:cNvSpPr/>
          <p:nvPr>
            <p:custDataLst>
              <p:tags r:id="rId9"/>
            </p:custDataLst>
          </p:nvPr>
        </p:nvSpPr>
        <p:spPr>
          <a:xfrm flipH="1">
            <a:off x="2499995" y="3825875"/>
            <a:ext cx="1726565" cy="558800"/>
          </a:xfrm>
          <a:prstGeom prst="parallelogram">
            <a:avLst>
              <a:gd name="adj" fmla="val 76539"/>
            </a:avLst>
          </a:prstGeom>
          <a:solidFill>
            <a:srgbClr val="F9C45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p>
            <a:pPr algn="ctr">
              <a:buClrTx/>
              <a:buSzTx/>
              <a:buFontTx/>
            </a:pPr>
            <a:r>
              <a:rPr lang="en-US" altLang="zh-CN" sz="2800" b="1">
                <a:solidFill>
                  <a:srgbClr val="FFFFFF"/>
                </a:solidFill>
              </a:rPr>
              <a:t>02</a:t>
            </a:r>
            <a:endParaRPr lang="en-US" altLang="zh-CN" sz="2800" b="1">
              <a:solidFill>
                <a:srgbClr val="FFFFFF"/>
              </a:solidFill>
            </a:endParaRPr>
          </a:p>
        </p:txBody>
      </p:sp>
      <p:sp>
        <p:nvSpPr>
          <p:cNvPr id="251" name="平行四边形 250"/>
          <p:cNvSpPr/>
          <p:nvPr>
            <p:custDataLst>
              <p:tags r:id="rId10"/>
            </p:custDataLst>
          </p:nvPr>
        </p:nvSpPr>
        <p:spPr>
          <a:xfrm flipH="1">
            <a:off x="4530725" y="3834765"/>
            <a:ext cx="1726565" cy="558800"/>
          </a:xfrm>
          <a:prstGeom prst="parallelogram">
            <a:avLst>
              <a:gd name="adj" fmla="val 76539"/>
            </a:avLst>
          </a:prstGeom>
          <a:solidFill>
            <a:srgbClr val="55978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p>
            <a:pPr algn="ctr">
              <a:buClrTx/>
              <a:buSzTx/>
              <a:buFontTx/>
            </a:pPr>
            <a:r>
              <a:rPr lang="en-US" altLang="zh-CN" sz="2800" b="1">
                <a:solidFill>
                  <a:srgbClr val="FFFFFF"/>
                </a:solidFill>
              </a:rPr>
              <a:t>03</a:t>
            </a:r>
            <a:endParaRPr lang="en-US" altLang="zh-CN" sz="2800" b="1">
              <a:solidFill>
                <a:srgbClr val="FFFFFF"/>
              </a:solidFill>
            </a:endParaRPr>
          </a:p>
        </p:txBody>
      </p:sp>
      <p:sp>
        <p:nvSpPr>
          <p:cNvPr id="252" name="平行四边形 251"/>
          <p:cNvSpPr/>
          <p:nvPr>
            <p:custDataLst>
              <p:tags r:id="rId11"/>
            </p:custDataLst>
          </p:nvPr>
        </p:nvSpPr>
        <p:spPr>
          <a:xfrm flipH="1">
            <a:off x="6664325" y="3834765"/>
            <a:ext cx="1726565" cy="558800"/>
          </a:xfrm>
          <a:prstGeom prst="parallelogram">
            <a:avLst>
              <a:gd name="adj" fmla="val 76539"/>
            </a:avLst>
          </a:prstGeom>
          <a:solidFill>
            <a:srgbClr val="E3724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p>
            <a:pPr algn="ctr">
              <a:buClrTx/>
              <a:buSzTx/>
              <a:buFontTx/>
            </a:pPr>
            <a:r>
              <a:rPr lang="en-US" altLang="zh-CN" sz="2800" b="1">
                <a:solidFill>
                  <a:srgbClr val="FFFFFF"/>
                </a:solidFill>
              </a:rPr>
              <a:t>04</a:t>
            </a:r>
            <a:endParaRPr lang="en-US" altLang="zh-CN" sz="2800" b="1">
              <a:solidFill>
                <a:srgbClr val="FFFFFF"/>
              </a:solidFill>
            </a:endParaRPr>
          </a:p>
        </p:txBody>
      </p:sp>
      <p:sp>
        <p:nvSpPr>
          <p:cNvPr id="253" name="平行四边形 252"/>
          <p:cNvSpPr/>
          <p:nvPr>
            <p:custDataLst>
              <p:tags r:id="rId12"/>
            </p:custDataLst>
          </p:nvPr>
        </p:nvSpPr>
        <p:spPr>
          <a:xfrm flipH="1">
            <a:off x="8677275" y="3838575"/>
            <a:ext cx="1726565" cy="558800"/>
          </a:xfrm>
          <a:prstGeom prst="parallelogram">
            <a:avLst>
              <a:gd name="adj" fmla="val 76539"/>
            </a:avLst>
          </a:prstGeom>
          <a:solidFill>
            <a:srgbClr val="F9C45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p>
            <a:pPr algn="ctr">
              <a:buClrTx/>
              <a:buSzTx/>
              <a:buFontTx/>
            </a:pPr>
            <a:r>
              <a:rPr lang="en-US" altLang="zh-CN" sz="2800" b="1">
                <a:solidFill>
                  <a:srgbClr val="FFFFFF"/>
                </a:solidFill>
              </a:rPr>
              <a:t>05</a:t>
            </a:r>
            <a:endParaRPr lang="en-US" altLang="zh-CN" sz="2800" b="1">
              <a:solidFill>
                <a:srgbClr val="FFFFFF"/>
              </a:solidFill>
            </a:endParaRPr>
          </a:p>
        </p:txBody>
      </p:sp>
      <p:cxnSp>
        <p:nvCxnSpPr>
          <p:cNvPr id="21" name="直接连接符 20"/>
          <p:cNvCxnSpPr/>
          <p:nvPr>
            <p:custDataLst>
              <p:tags r:id="rId13"/>
            </p:custDataLst>
          </p:nvPr>
        </p:nvCxnSpPr>
        <p:spPr>
          <a:xfrm flipV="1">
            <a:off x="2976245" y="4535805"/>
            <a:ext cx="0" cy="1781810"/>
          </a:xfrm>
          <a:prstGeom prst="line">
            <a:avLst/>
          </a:prstGeom>
          <a:ln w="25400">
            <a:solidFill>
              <a:schemeClr val="accent2"/>
            </a:solidFill>
            <a:headEnd type="oval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正文"/>
          <p:cNvSpPr txBox="1"/>
          <p:nvPr>
            <p:custDataLst>
              <p:tags r:id="rId14"/>
            </p:custDataLst>
          </p:nvPr>
        </p:nvSpPr>
        <p:spPr>
          <a:xfrm>
            <a:off x="3218180" y="4719955"/>
            <a:ext cx="3796665" cy="10547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342900" lvl="0" indent="-342900" algn="l">
              <a:lnSpc>
                <a:spcPct val="15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rgbClr val="F7A80F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行为习惯养成有待巩固，少数班级在课间秩序、卫生保持、路队管理等方面尚有反复；</a:t>
            </a:r>
            <a:endParaRPr lang="zh-CN" altLang="en-US" sz="2000" b="1" dirty="0">
              <a:solidFill>
                <a:srgbClr val="F7A80F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cxnSp>
        <p:nvCxnSpPr>
          <p:cNvPr id="29" name="直接连接符 28"/>
          <p:cNvCxnSpPr/>
          <p:nvPr>
            <p:custDataLst>
              <p:tags r:id="rId15"/>
            </p:custDataLst>
          </p:nvPr>
        </p:nvCxnSpPr>
        <p:spPr>
          <a:xfrm flipV="1">
            <a:off x="7127875" y="4535805"/>
            <a:ext cx="0" cy="1781810"/>
          </a:xfrm>
          <a:prstGeom prst="line">
            <a:avLst/>
          </a:prstGeom>
          <a:ln w="25400">
            <a:solidFill>
              <a:schemeClr val="accent2"/>
            </a:solidFill>
            <a:headEnd type="oval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正文"/>
          <p:cNvSpPr txBox="1"/>
          <p:nvPr>
            <p:custDataLst>
              <p:tags r:id="rId16"/>
            </p:custDataLst>
          </p:nvPr>
        </p:nvSpPr>
        <p:spPr>
          <a:xfrm>
            <a:off x="7526655" y="4719955"/>
            <a:ext cx="3705225" cy="10547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342900" lvl="0" indent="-342900" algn="l">
              <a:lnSpc>
                <a:spcPct val="15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rgbClr val="E06338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家庭教育指导的针对性有待提升，部分沟通偏重事务通知，专业指导相对不足；</a:t>
            </a:r>
            <a:endParaRPr lang="zh-CN" altLang="en-US" sz="2000" b="1" dirty="0">
              <a:solidFill>
                <a:srgbClr val="E06338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720975" y="1143635"/>
            <a:ext cx="6750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 b="1" dirty="0"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（二）剪冗枝：深刻剖析存在的问题不足</a:t>
            </a:r>
            <a:endParaRPr lang="zh-CN" altLang="en-US" sz="2800" b="1" dirty="0"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572770" y="4542790"/>
            <a:ext cx="2222500" cy="1758315"/>
          </a:xfrm>
          <a:prstGeom prst="rect">
            <a:avLst/>
          </a:prstGeom>
          <a:blipFill rotWithShape="1">
            <a:blip r:embed="rId1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8" t="48411" r="1327" b="39640"/>
          <a:stretch>
            <a:fillRect/>
          </a:stretch>
        </p:blipFill>
        <p:spPr>
          <a:xfrm>
            <a:off x="9392563" y="1139078"/>
            <a:ext cx="775258" cy="503878"/>
          </a:xfrm>
          <a:custGeom>
            <a:avLst/>
            <a:gdLst>
              <a:gd name="connsiteX0" fmla="*/ 800100 w 1260845"/>
              <a:gd name="connsiteY0" fmla="*/ 0 h 819485"/>
              <a:gd name="connsiteX1" fmla="*/ 847961 w 1260845"/>
              <a:gd name="connsiteY1" fmla="*/ 7144 h 819485"/>
              <a:gd name="connsiteX2" fmla="*/ 889973 w 1260845"/>
              <a:gd name="connsiteY2" fmla="*/ 17699 h 819485"/>
              <a:gd name="connsiteX3" fmla="*/ 885917 w 1260845"/>
              <a:gd name="connsiteY3" fmla="*/ 17573 h 819485"/>
              <a:gd name="connsiteX4" fmla="*/ 838200 w 1260845"/>
              <a:gd name="connsiteY4" fmla="*/ 19050 h 819485"/>
              <a:gd name="connsiteX5" fmla="*/ 895350 w 1260845"/>
              <a:gd name="connsiteY5" fmla="*/ 19050 h 819485"/>
              <a:gd name="connsiteX6" fmla="*/ 889973 w 1260845"/>
              <a:gd name="connsiteY6" fmla="*/ 17699 h 819485"/>
              <a:gd name="connsiteX7" fmla="*/ 933450 w 1260845"/>
              <a:gd name="connsiteY7" fmla="*/ 19050 h 819485"/>
              <a:gd name="connsiteX8" fmla="*/ 990600 w 1260845"/>
              <a:gd name="connsiteY8" fmla="*/ 38100 h 819485"/>
              <a:gd name="connsiteX9" fmla="*/ 1047750 w 1260845"/>
              <a:gd name="connsiteY9" fmla="*/ 76200 h 819485"/>
              <a:gd name="connsiteX10" fmla="*/ 1200150 w 1260845"/>
              <a:gd name="connsiteY10" fmla="*/ 171450 h 819485"/>
              <a:gd name="connsiteX11" fmla="*/ 1219040 w 1260845"/>
              <a:gd name="connsiteY11" fmla="*/ 172311 h 819485"/>
              <a:gd name="connsiteX12" fmla="*/ 1238614 w 1260845"/>
              <a:gd name="connsiteY12" fmla="*/ 342255 h 819485"/>
              <a:gd name="connsiteX13" fmla="*/ 1260731 w 1260845"/>
              <a:gd name="connsiteY13" fmla="*/ 647700 h 819485"/>
              <a:gd name="connsiteX14" fmla="*/ 1225634 w 1260845"/>
              <a:gd name="connsiteY14" fmla="*/ 724654 h 819485"/>
              <a:gd name="connsiteX15" fmla="*/ 1205257 w 1260845"/>
              <a:gd name="connsiteY15" fmla="*/ 744296 h 819485"/>
              <a:gd name="connsiteX16" fmla="*/ 1162644 w 1260845"/>
              <a:gd name="connsiteY16" fmla="*/ 767707 h 819485"/>
              <a:gd name="connsiteX17" fmla="*/ 1123950 w 1260845"/>
              <a:gd name="connsiteY17" fmla="*/ 781050 h 819485"/>
              <a:gd name="connsiteX18" fmla="*/ 858718 w 1260845"/>
              <a:gd name="connsiteY18" fmla="*/ 817731 h 819485"/>
              <a:gd name="connsiteX19" fmla="*/ 843611 w 1260845"/>
              <a:gd name="connsiteY19" fmla="*/ 819485 h 819485"/>
              <a:gd name="connsiteX20" fmla="*/ 818063 w 1260845"/>
              <a:gd name="connsiteY20" fmla="*/ 819290 h 819485"/>
              <a:gd name="connsiteX21" fmla="*/ 765431 w 1260845"/>
              <a:gd name="connsiteY21" fmla="*/ 819150 h 819485"/>
              <a:gd name="connsiteX22" fmla="*/ 708281 w 1260845"/>
              <a:gd name="connsiteY22" fmla="*/ 800100 h 819485"/>
              <a:gd name="connsiteX23" fmla="*/ 374836 w 1260845"/>
              <a:gd name="connsiteY23" fmla="*/ 792357 h 819485"/>
              <a:gd name="connsiteX24" fmla="*/ 192972 w 1260845"/>
              <a:gd name="connsiteY24" fmla="*/ 786188 h 819485"/>
              <a:gd name="connsiteX25" fmla="*/ 133350 w 1260845"/>
              <a:gd name="connsiteY25" fmla="*/ 781050 h 819485"/>
              <a:gd name="connsiteX26" fmla="*/ 57150 w 1260845"/>
              <a:gd name="connsiteY26" fmla="*/ 685800 h 819485"/>
              <a:gd name="connsiteX27" fmla="*/ 38100 w 1260845"/>
              <a:gd name="connsiteY27" fmla="*/ 590550 h 819485"/>
              <a:gd name="connsiteX28" fmla="*/ 0 w 1260845"/>
              <a:gd name="connsiteY28" fmla="*/ 476250 h 819485"/>
              <a:gd name="connsiteX29" fmla="*/ 19050 w 1260845"/>
              <a:gd name="connsiteY29" fmla="*/ 419100 h 819485"/>
              <a:gd name="connsiteX30" fmla="*/ 152400 w 1260845"/>
              <a:gd name="connsiteY30" fmla="*/ 304800 h 819485"/>
              <a:gd name="connsiteX31" fmla="*/ 323850 w 1260845"/>
              <a:gd name="connsiteY31" fmla="*/ 228600 h 819485"/>
              <a:gd name="connsiteX32" fmla="*/ 438150 w 1260845"/>
              <a:gd name="connsiteY32" fmla="*/ 190500 h 819485"/>
              <a:gd name="connsiteX33" fmla="*/ 495300 w 1260845"/>
              <a:gd name="connsiteY33" fmla="*/ 152400 h 819485"/>
              <a:gd name="connsiteX34" fmla="*/ 552829 w 1260845"/>
              <a:gd name="connsiteY34" fmla="*/ 132768 h 819485"/>
              <a:gd name="connsiteX35" fmla="*/ 547532 w 1260845"/>
              <a:gd name="connsiteY35" fmla="*/ 138728 h 819485"/>
              <a:gd name="connsiteX36" fmla="*/ 543837 w 1260845"/>
              <a:gd name="connsiteY36" fmla="*/ 141863 h 819485"/>
              <a:gd name="connsiteX37" fmla="*/ 547423 w 1260845"/>
              <a:gd name="connsiteY37" fmla="*/ 138850 h 819485"/>
              <a:gd name="connsiteX38" fmla="*/ 547532 w 1260845"/>
              <a:gd name="connsiteY38" fmla="*/ 138728 h 819485"/>
              <a:gd name="connsiteX39" fmla="*/ 550535 w 1260845"/>
              <a:gd name="connsiteY39" fmla="*/ 136179 h 819485"/>
              <a:gd name="connsiteX40" fmla="*/ 628650 w 1260845"/>
              <a:gd name="connsiteY40" fmla="*/ 76200 h 819485"/>
              <a:gd name="connsiteX41" fmla="*/ 685800 w 1260845"/>
              <a:gd name="connsiteY41" fmla="*/ 57150 h 819485"/>
              <a:gd name="connsiteX42" fmla="*/ 800100 w 1260845"/>
              <a:gd name="connsiteY42" fmla="*/ 0 h 81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60845" h="819485">
                <a:moveTo>
                  <a:pt x="800100" y="0"/>
                </a:moveTo>
                <a:cubicBezTo>
                  <a:pt x="816290" y="0"/>
                  <a:pt x="832165" y="3175"/>
                  <a:pt x="847961" y="7144"/>
                </a:cubicBezTo>
                <a:lnTo>
                  <a:pt x="889973" y="17699"/>
                </a:lnTo>
                <a:lnTo>
                  <a:pt x="885917" y="17573"/>
                </a:lnTo>
                <a:cubicBezTo>
                  <a:pt x="870011" y="18066"/>
                  <a:pt x="854075" y="19050"/>
                  <a:pt x="838200" y="19050"/>
                </a:cubicBezTo>
                <a:lnTo>
                  <a:pt x="895350" y="19050"/>
                </a:lnTo>
                <a:lnTo>
                  <a:pt x="889973" y="17699"/>
                </a:lnTo>
                <a:lnTo>
                  <a:pt x="933450" y="19050"/>
                </a:lnTo>
                <a:cubicBezTo>
                  <a:pt x="953375" y="21541"/>
                  <a:pt x="972639" y="29120"/>
                  <a:pt x="990600" y="38100"/>
                </a:cubicBezTo>
                <a:cubicBezTo>
                  <a:pt x="1011078" y="48339"/>
                  <a:pt x="1028700" y="63500"/>
                  <a:pt x="1047750" y="76200"/>
                </a:cubicBezTo>
                <a:cubicBezTo>
                  <a:pt x="1097595" y="109430"/>
                  <a:pt x="1149350" y="139700"/>
                  <a:pt x="1200150" y="171450"/>
                </a:cubicBezTo>
                <a:lnTo>
                  <a:pt x="1219040" y="172311"/>
                </a:lnTo>
                <a:lnTo>
                  <a:pt x="1238614" y="342255"/>
                </a:lnTo>
                <a:cubicBezTo>
                  <a:pt x="1247838" y="443931"/>
                  <a:pt x="1254910" y="545821"/>
                  <a:pt x="1260731" y="647700"/>
                </a:cubicBezTo>
                <a:cubicBezTo>
                  <a:pt x="1262375" y="676466"/>
                  <a:pt x="1246092" y="702273"/>
                  <a:pt x="1225634" y="724654"/>
                </a:cubicBezTo>
                <a:lnTo>
                  <a:pt x="1205257" y="744296"/>
                </a:lnTo>
                <a:lnTo>
                  <a:pt x="1162644" y="767707"/>
                </a:lnTo>
                <a:cubicBezTo>
                  <a:pt x="1147937" y="774673"/>
                  <a:pt x="1134591" y="779572"/>
                  <a:pt x="1123950" y="781050"/>
                </a:cubicBezTo>
                <a:cubicBezTo>
                  <a:pt x="1007488" y="797225"/>
                  <a:pt x="923485" y="809352"/>
                  <a:pt x="858718" y="817731"/>
                </a:cubicBezTo>
                <a:lnTo>
                  <a:pt x="843611" y="819485"/>
                </a:lnTo>
                <a:lnTo>
                  <a:pt x="818063" y="819290"/>
                </a:lnTo>
                <a:cubicBezTo>
                  <a:pt x="801832" y="819203"/>
                  <a:pt x="784335" y="819150"/>
                  <a:pt x="765431" y="819150"/>
                </a:cubicBezTo>
                <a:cubicBezTo>
                  <a:pt x="745351" y="819150"/>
                  <a:pt x="727331" y="806450"/>
                  <a:pt x="708281" y="800100"/>
                </a:cubicBezTo>
                <a:cubicBezTo>
                  <a:pt x="597156" y="796925"/>
                  <a:pt x="485984" y="794938"/>
                  <a:pt x="374836" y="792357"/>
                </a:cubicBezTo>
                <a:lnTo>
                  <a:pt x="192972" y="786188"/>
                </a:lnTo>
                <a:lnTo>
                  <a:pt x="133350" y="781050"/>
                </a:lnTo>
                <a:cubicBezTo>
                  <a:pt x="77074" y="772164"/>
                  <a:pt x="68020" y="729278"/>
                  <a:pt x="57150" y="685800"/>
                </a:cubicBezTo>
                <a:cubicBezTo>
                  <a:pt x="49297" y="654388"/>
                  <a:pt x="46619" y="621788"/>
                  <a:pt x="38100" y="590550"/>
                </a:cubicBezTo>
                <a:cubicBezTo>
                  <a:pt x="27533" y="551804"/>
                  <a:pt x="12700" y="514350"/>
                  <a:pt x="0" y="476250"/>
                </a:cubicBezTo>
                <a:cubicBezTo>
                  <a:pt x="6350" y="457200"/>
                  <a:pt x="7911" y="435808"/>
                  <a:pt x="19050" y="419100"/>
                </a:cubicBezTo>
                <a:cubicBezTo>
                  <a:pt x="45584" y="379300"/>
                  <a:pt x="117188" y="331209"/>
                  <a:pt x="152400" y="304800"/>
                </a:cubicBezTo>
                <a:cubicBezTo>
                  <a:pt x="264521" y="276770"/>
                  <a:pt x="206149" y="299220"/>
                  <a:pt x="323850" y="228600"/>
                </a:cubicBezTo>
                <a:cubicBezTo>
                  <a:pt x="358288" y="207937"/>
                  <a:pt x="401450" y="206811"/>
                  <a:pt x="438150" y="190500"/>
                </a:cubicBezTo>
                <a:cubicBezTo>
                  <a:pt x="459072" y="181201"/>
                  <a:pt x="474822" y="162639"/>
                  <a:pt x="495300" y="152400"/>
                </a:cubicBezTo>
                <a:cubicBezTo>
                  <a:pt x="549844" y="125128"/>
                  <a:pt x="556322" y="127028"/>
                  <a:pt x="552829" y="132768"/>
                </a:cubicBezTo>
                <a:lnTo>
                  <a:pt x="547532" y="138728"/>
                </a:lnTo>
                <a:lnTo>
                  <a:pt x="543837" y="141863"/>
                </a:lnTo>
                <a:cubicBezTo>
                  <a:pt x="543789" y="141996"/>
                  <a:pt x="545454" y="140679"/>
                  <a:pt x="547423" y="138850"/>
                </a:cubicBezTo>
                <a:lnTo>
                  <a:pt x="547532" y="138728"/>
                </a:lnTo>
                <a:lnTo>
                  <a:pt x="550535" y="136179"/>
                </a:lnTo>
                <a:cubicBezTo>
                  <a:pt x="560311" y="128239"/>
                  <a:pt x="582586" y="110748"/>
                  <a:pt x="628650" y="76200"/>
                </a:cubicBezTo>
                <a:cubicBezTo>
                  <a:pt x="647700" y="69850"/>
                  <a:pt x="667839" y="66130"/>
                  <a:pt x="685800" y="57150"/>
                </a:cubicBezTo>
                <a:cubicBezTo>
                  <a:pt x="724327" y="37887"/>
                  <a:pt x="752217" y="0"/>
                  <a:pt x="800100" y="0"/>
                </a:cubicBezTo>
                <a:close/>
              </a:path>
            </a:pathLst>
          </a:cu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2272781" y="1139017"/>
            <a:ext cx="1044202" cy="777446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35" y="-635"/>
            <a:ext cx="12190730" cy="6975475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缺角矩形 8"/>
          <p:cNvSpPr/>
          <p:nvPr/>
        </p:nvSpPr>
        <p:spPr>
          <a:xfrm>
            <a:off x="410210" y="259080"/>
            <a:ext cx="11468100" cy="6092825"/>
          </a:xfrm>
          <a:prstGeom prst="plaque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3000"/>
                  </a:schemeClr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0">
              <a:solidFill>
                <a:schemeClr val="accent6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71" name="缺角矩形 70"/>
          <p:cNvSpPr/>
          <p:nvPr/>
        </p:nvSpPr>
        <p:spPr>
          <a:xfrm>
            <a:off x="643890" y="409575"/>
            <a:ext cx="11018520" cy="5791200"/>
          </a:xfrm>
          <a:prstGeom prst="plaque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solidFill>
                <a:schemeClr val="accent6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11" name="内容占位符 10"/>
          <p:cNvSpPr>
            <a:spLocks noGrp="1"/>
          </p:cNvSpPr>
          <p:nvPr>
            <p:ph sz="quarter" idx="14"/>
          </p:nvPr>
        </p:nvSpPr>
        <p:spPr>
          <a:xfrm>
            <a:off x="4908550" y="492125"/>
            <a:ext cx="2374265" cy="1200785"/>
          </a:xfrm>
        </p:spPr>
        <p:txBody>
          <a:bodyPr/>
          <a:lstStyle/>
          <a:p>
            <a:pPr algn="l"/>
            <a:r>
              <a:rPr lang="zh-CN" sz="8000" kern="0" spc="-500" dirty="0">
                <a:solidFill>
                  <a:schemeClr val="accent6"/>
                </a:solidFill>
                <a:effectLst/>
                <a:uFillTx/>
                <a:latin typeface="汉仪颜楷简" panose="00020600040101010101" charset="-122"/>
                <a:ea typeface="汉仪颜楷简" panose="00020600040101010101" charset="-122"/>
              </a:rPr>
              <a:t>目录</a:t>
            </a:r>
            <a:endParaRPr lang="zh-CN" sz="8000" kern="0" spc="-500" dirty="0">
              <a:solidFill>
                <a:schemeClr val="accent6"/>
              </a:solidFill>
              <a:effectLst/>
              <a:uFillTx/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 rot="21180000" flipH="1">
            <a:off x="10636250" y="490855"/>
            <a:ext cx="1392555" cy="1036955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sp>
        <p:nvSpPr>
          <p:cNvPr id="4" name="流程图: 可选过程 3"/>
          <p:cNvSpPr/>
          <p:nvPr/>
        </p:nvSpPr>
        <p:spPr>
          <a:xfrm>
            <a:off x="2484120" y="1713865"/>
            <a:ext cx="7555865" cy="53594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流程图: 可选过程 4"/>
          <p:cNvSpPr/>
          <p:nvPr/>
        </p:nvSpPr>
        <p:spPr>
          <a:xfrm>
            <a:off x="2484120" y="2313940"/>
            <a:ext cx="7555865" cy="53594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流程图: 可选过程 5"/>
          <p:cNvSpPr/>
          <p:nvPr/>
        </p:nvSpPr>
        <p:spPr>
          <a:xfrm>
            <a:off x="2484120" y="2914015"/>
            <a:ext cx="7555865" cy="53594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流程图: 可选过程 9"/>
          <p:cNvSpPr/>
          <p:nvPr/>
        </p:nvSpPr>
        <p:spPr>
          <a:xfrm>
            <a:off x="2484120" y="3514090"/>
            <a:ext cx="7555865" cy="53594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2484120" y="4114165"/>
            <a:ext cx="7555865" cy="53594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流程图: 可选过程 12"/>
          <p:cNvSpPr/>
          <p:nvPr/>
        </p:nvSpPr>
        <p:spPr>
          <a:xfrm>
            <a:off x="2484120" y="4714240"/>
            <a:ext cx="7555865" cy="53594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可选过程 13"/>
          <p:cNvSpPr/>
          <p:nvPr/>
        </p:nvSpPr>
        <p:spPr>
          <a:xfrm>
            <a:off x="2484120" y="5314315"/>
            <a:ext cx="7555865" cy="53594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256790" y="1647825"/>
            <a:ext cx="8102600" cy="42456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>
              <a:lnSpc>
                <a:spcPts val="4640"/>
              </a:lnSpc>
            </a:pP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一、</a:t>
            </a:r>
            <a:r>
              <a:rPr lang="en-US" altLang="zh-CN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扎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根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”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把稳方向，</a:t>
            </a: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夯实办学之基</a:t>
            </a:r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indent="0" algn="ctr" fontAlgn="auto">
              <a:lnSpc>
                <a:spcPts val="4640"/>
              </a:lnSpc>
            </a:pP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二、</a:t>
            </a:r>
            <a:r>
              <a:rPr lang="en-US" altLang="zh-CN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壮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“干”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建强队伍，</a:t>
            </a: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锻造发展之力</a:t>
            </a:r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indent="0" algn="ctr" fontAlgn="auto">
              <a:lnSpc>
                <a:spcPts val="4640"/>
              </a:lnSpc>
            </a:pP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三、</a:t>
            </a:r>
            <a:r>
              <a:rPr lang="en-US" altLang="zh-CN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固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“本”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抓实教学，</a:t>
            </a: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筑牢质量之基</a:t>
            </a:r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indent="0" algn="ctr" fontAlgn="auto">
              <a:lnSpc>
                <a:spcPts val="4640"/>
              </a:lnSpc>
            </a:pP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四、</a:t>
            </a:r>
            <a:r>
              <a:rPr lang="en-US" altLang="zh-CN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展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“叶”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五育润心，</a:t>
            </a: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促进全面发展</a:t>
            </a:r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indent="0" algn="ctr" fontAlgn="auto">
              <a:lnSpc>
                <a:spcPts val="4640"/>
              </a:lnSpc>
            </a:pP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五、</a:t>
            </a:r>
            <a:r>
              <a:rPr lang="en-US" altLang="zh-CN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护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“木”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守牢底线，</a:t>
            </a: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筑牢安全屏障</a:t>
            </a:r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indent="0" algn="ctr" fontAlgn="auto">
              <a:lnSpc>
                <a:spcPts val="4640"/>
              </a:lnSpc>
            </a:pP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六、</a:t>
            </a:r>
            <a:r>
              <a:rPr lang="en-US" altLang="zh-CN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润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“泽”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家校聚力，</a:t>
            </a: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凝聚育人合力</a:t>
            </a:r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indent="0" algn="ctr" fontAlgn="auto">
              <a:lnSpc>
                <a:spcPts val="4640"/>
              </a:lnSpc>
            </a:pP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七、</a:t>
            </a:r>
            <a:r>
              <a:rPr lang="en-US" altLang="zh-CN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待</a:t>
            </a:r>
            <a:r>
              <a:rPr lang="en-US" altLang="zh-CN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“节”</a:t>
            </a:r>
            <a:r>
              <a:rPr lang="zh-CN" altLang="en-US" sz="32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回望前瞻，</a:t>
            </a:r>
            <a:r>
              <a:rPr lang="zh-CN" altLang="en-US" sz="3200" b="1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谋划长远发展</a:t>
            </a:r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endParaRPr lang="zh-CN" altLang="en-US" sz="3200" b="1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椭圆 29"/>
          <p:cNvSpPr/>
          <p:nvPr/>
        </p:nvSpPr>
        <p:spPr>
          <a:xfrm>
            <a:off x="1348105" y="6728460"/>
            <a:ext cx="2783840" cy="419100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152400"/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344170" y="2026920"/>
            <a:ext cx="4458970" cy="4458970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rgbClr val="55978E"/>
              </a:gs>
            </a:gsLst>
            <a:path path="circle">
              <a:fillToRect r="100000" b="100000"/>
            </a:path>
          </a:gradFill>
          <a:ln w="37516" cap="flat">
            <a:noFill/>
            <a:prstDash val="solid"/>
            <a:miter/>
          </a:ln>
          <a:effectLst>
            <a:innerShdw blurRad="406400">
              <a:schemeClr val="bg1"/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 sz="700">
              <a:solidFill>
                <a:schemeClr val="tx1"/>
              </a:solidFill>
              <a:cs typeface="思源黑体 CN Bold" panose="020B0800000000000000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584835" y="2320290"/>
            <a:ext cx="3884295" cy="3884295"/>
          </a:xfrm>
          <a:prstGeom prst="ellipse">
            <a:avLst/>
          </a:pr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495935" y="2292985"/>
            <a:ext cx="4086860" cy="408686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Bold" panose="020B0800000000000000" charset="-122"/>
            </a:endParaRPr>
          </a:p>
        </p:txBody>
      </p:sp>
      <p:sp>
        <p:nvSpPr>
          <p:cNvPr id="228" name="椭圆 227"/>
          <p:cNvSpPr/>
          <p:nvPr/>
        </p:nvSpPr>
        <p:spPr>
          <a:xfrm>
            <a:off x="1221105" y="6601460"/>
            <a:ext cx="2783840" cy="419100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152400"/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七、待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节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回望前瞻，谋划长远发展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86660" y="1061085"/>
            <a:ext cx="7861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accent6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（三）育来年：科学谋划下阶段重点工作</a:t>
            </a:r>
            <a:endParaRPr lang="zh-CN" altLang="en-US" sz="2800">
              <a:solidFill>
                <a:schemeClr val="accent6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8" t="48411" r="1327" b="39640"/>
          <a:stretch>
            <a:fillRect/>
          </a:stretch>
        </p:blipFill>
        <p:spPr>
          <a:xfrm>
            <a:off x="8935363" y="1199403"/>
            <a:ext cx="775258" cy="503878"/>
          </a:xfrm>
          <a:custGeom>
            <a:avLst/>
            <a:gdLst>
              <a:gd name="connsiteX0" fmla="*/ 800100 w 1260845"/>
              <a:gd name="connsiteY0" fmla="*/ 0 h 819485"/>
              <a:gd name="connsiteX1" fmla="*/ 847961 w 1260845"/>
              <a:gd name="connsiteY1" fmla="*/ 7144 h 819485"/>
              <a:gd name="connsiteX2" fmla="*/ 889973 w 1260845"/>
              <a:gd name="connsiteY2" fmla="*/ 17699 h 819485"/>
              <a:gd name="connsiteX3" fmla="*/ 885917 w 1260845"/>
              <a:gd name="connsiteY3" fmla="*/ 17573 h 819485"/>
              <a:gd name="connsiteX4" fmla="*/ 838200 w 1260845"/>
              <a:gd name="connsiteY4" fmla="*/ 19050 h 819485"/>
              <a:gd name="connsiteX5" fmla="*/ 895350 w 1260845"/>
              <a:gd name="connsiteY5" fmla="*/ 19050 h 819485"/>
              <a:gd name="connsiteX6" fmla="*/ 889973 w 1260845"/>
              <a:gd name="connsiteY6" fmla="*/ 17699 h 819485"/>
              <a:gd name="connsiteX7" fmla="*/ 933450 w 1260845"/>
              <a:gd name="connsiteY7" fmla="*/ 19050 h 819485"/>
              <a:gd name="connsiteX8" fmla="*/ 990600 w 1260845"/>
              <a:gd name="connsiteY8" fmla="*/ 38100 h 819485"/>
              <a:gd name="connsiteX9" fmla="*/ 1047750 w 1260845"/>
              <a:gd name="connsiteY9" fmla="*/ 76200 h 819485"/>
              <a:gd name="connsiteX10" fmla="*/ 1200150 w 1260845"/>
              <a:gd name="connsiteY10" fmla="*/ 171450 h 819485"/>
              <a:gd name="connsiteX11" fmla="*/ 1219040 w 1260845"/>
              <a:gd name="connsiteY11" fmla="*/ 172311 h 819485"/>
              <a:gd name="connsiteX12" fmla="*/ 1238614 w 1260845"/>
              <a:gd name="connsiteY12" fmla="*/ 342255 h 819485"/>
              <a:gd name="connsiteX13" fmla="*/ 1260731 w 1260845"/>
              <a:gd name="connsiteY13" fmla="*/ 647700 h 819485"/>
              <a:gd name="connsiteX14" fmla="*/ 1225634 w 1260845"/>
              <a:gd name="connsiteY14" fmla="*/ 724654 h 819485"/>
              <a:gd name="connsiteX15" fmla="*/ 1205257 w 1260845"/>
              <a:gd name="connsiteY15" fmla="*/ 744296 h 819485"/>
              <a:gd name="connsiteX16" fmla="*/ 1162644 w 1260845"/>
              <a:gd name="connsiteY16" fmla="*/ 767707 h 819485"/>
              <a:gd name="connsiteX17" fmla="*/ 1123950 w 1260845"/>
              <a:gd name="connsiteY17" fmla="*/ 781050 h 819485"/>
              <a:gd name="connsiteX18" fmla="*/ 858718 w 1260845"/>
              <a:gd name="connsiteY18" fmla="*/ 817731 h 819485"/>
              <a:gd name="connsiteX19" fmla="*/ 843611 w 1260845"/>
              <a:gd name="connsiteY19" fmla="*/ 819485 h 819485"/>
              <a:gd name="connsiteX20" fmla="*/ 818063 w 1260845"/>
              <a:gd name="connsiteY20" fmla="*/ 819290 h 819485"/>
              <a:gd name="connsiteX21" fmla="*/ 765431 w 1260845"/>
              <a:gd name="connsiteY21" fmla="*/ 819150 h 819485"/>
              <a:gd name="connsiteX22" fmla="*/ 708281 w 1260845"/>
              <a:gd name="connsiteY22" fmla="*/ 800100 h 819485"/>
              <a:gd name="connsiteX23" fmla="*/ 374836 w 1260845"/>
              <a:gd name="connsiteY23" fmla="*/ 792357 h 819485"/>
              <a:gd name="connsiteX24" fmla="*/ 192972 w 1260845"/>
              <a:gd name="connsiteY24" fmla="*/ 786188 h 819485"/>
              <a:gd name="connsiteX25" fmla="*/ 133350 w 1260845"/>
              <a:gd name="connsiteY25" fmla="*/ 781050 h 819485"/>
              <a:gd name="connsiteX26" fmla="*/ 57150 w 1260845"/>
              <a:gd name="connsiteY26" fmla="*/ 685800 h 819485"/>
              <a:gd name="connsiteX27" fmla="*/ 38100 w 1260845"/>
              <a:gd name="connsiteY27" fmla="*/ 590550 h 819485"/>
              <a:gd name="connsiteX28" fmla="*/ 0 w 1260845"/>
              <a:gd name="connsiteY28" fmla="*/ 476250 h 819485"/>
              <a:gd name="connsiteX29" fmla="*/ 19050 w 1260845"/>
              <a:gd name="connsiteY29" fmla="*/ 419100 h 819485"/>
              <a:gd name="connsiteX30" fmla="*/ 152400 w 1260845"/>
              <a:gd name="connsiteY30" fmla="*/ 304800 h 819485"/>
              <a:gd name="connsiteX31" fmla="*/ 323850 w 1260845"/>
              <a:gd name="connsiteY31" fmla="*/ 228600 h 819485"/>
              <a:gd name="connsiteX32" fmla="*/ 438150 w 1260845"/>
              <a:gd name="connsiteY32" fmla="*/ 190500 h 819485"/>
              <a:gd name="connsiteX33" fmla="*/ 495300 w 1260845"/>
              <a:gd name="connsiteY33" fmla="*/ 152400 h 819485"/>
              <a:gd name="connsiteX34" fmla="*/ 552829 w 1260845"/>
              <a:gd name="connsiteY34" fmla="*/ 132768 h 819485"/>
              <a:gd name="connsiteX35" fmla="*/ 547532 w 1260845"/>
              <a:gd name="connsiteY35" fmla="*/ 138728 h 819485"/>
              <a:gd name="connsiteX36" fmla="*/ 543837 w 1260845"/>
              <a:gd name="connsiteY36" fmla="*/ 141863 h 819485"/>
              <a:gd name="connsiteX37" fmla="*/ 547423 w 1260845"/>
              <a:gd name="connsiteY37" fmla="*/ 138850 h 819485"/>
              <a:gd name="connsiteX38" fmla="*/ 547532 w 1260845"/>
              <a:gd name="connsiteY38" fmla="*/ 138728 h 819485"/>
              <a:gd name="connsiteX39" fmla="*/ 550535 w 1260845"/>
              <a:gd name="connsiteY39" fmla="*/ 136179 h 819485"/>
              <a:gd name="connsiteX40" fmla="*/ 628650 w 1260845"/>
              <a:gd name="connsiteY40" fmla="*/ 76200 h 819485"/>
              <a:gd name="connsiteX41" fmla="*/ 685800 w 1260845"/>
              <a:gd name="connsiteY41" fmla="*/ 57150 h 819485"/>
              <a:gd name="connsiteX42" fmla="*/ 800100 w 1260845"/>
              <a:gd name="connsiteY42" fmla="*/ 0 h 81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60845" h="819485">
                <a:moveTo>
                  <a:pt x="800100" y="0"/>
                </a:moveTo>
                <a:cubicBezTo>
                  <a:pt x="816290" y="0"/>
                  <a:pt x="832165" y="3175"/>
                  <a:pt x="847961" y="7144"/>
                </a:cubicBezTo>
                <a:lnTo>
                  <a:pt x="889973" y="17699"/>
                </a:lnTo>
                <a:lnTo>
                  <a:pt x="885917" y="17573"/>
                </a:lnTo>
                <a:cubicBezTo>
                  <a:pt x="870011" y="18066"/>
                  <a:pt x="854075" y="19050"/>
                  <a:pt x="838200" y="19050"/>
                </a:cubicBezTo>
                <a:lnTo>
                  <a:pt x="895350" y="19050"/>
                </a:lnTo>
                <a:lnTo>
                  <a:pt x="889973" y="17699"/>
                </a:lnTo>
                <a:lnTo>
                  <a:pt x="933450" y="19050"/>
                </a:lnTo>
                <a:cubicBezTo>
                  <a:pt x="953375" y="21541"/>
                  <a:pt x="972639" y="29120"/>
                  <a:pt x="990600" y="38100"/>
                </a:cubicBezTo>
                <a:cubicBezTo>
                  <a:pt x="1011078" y="48339"/>
                  <a:pt x="1028700" y="63500"/>
                  <a:pt x="1047750" y="76200"/>
                </a:cubicBezTo>
                <a:cubicBezTo>
                  <a:pt x="1097595" y="109430"/>
                  <a:pt x="1149350" y="139700"/>
                  <a:pt x="1200150" y="171450"/>
                </a:cubicBezTo>
                <a:lnTo>
                  <a:pt x="1219040" y="172311"/>
                </a:lnTo>
                <a:lnTo>
                  <a:pt x="1238614" y="342255"/>
                </a:lnTo>
                <a:cubicBezTo>
                  <a:pt x="1247838" y="443931"/>
                  <a:pt x="1254910" y="545821"/>
                  <a:pt x="1260731" y="647700"/>
                </a:cubicBezTo>
                <a:cubicBezTo>
                  <a:pt x="1262375" y="676466"/>
                  <a:pt x="1246092" y="702273"/>
                  <a:pt x="1225634" y="724654"/>
                </a:cubicBezTo>
                <a:lnTo>
                  <a:pt x="1205257" y="744296"/>
                </a:lnTo>
                <a:lnTo>
                  <a:pt x="1162644" y="767707"/>
                </a:lnTo>
                <a:cubicBezTo>
                  <a:pt x="1147937" y="774673"/>
                  <a:pt x="1134591" y="779572"/>
                  <a:pt x="1123950" y="781050"/>
                </a:cubicBezTo>
                <a:cubicBezTo>
                  <a:pt x="1007488" y="797225"/>
                  <a:pt x="923485" y="809352"/>
                  <a:pt x="858718" y="817731"/>
                </a:cubicBezTo>
                <a:lnTo>
                  <a:pt x="843611" y="819485"/>
                </a:lnTo>
                <a:lnTo>
                  <a:pt x="818063" y="819290"/>
                </a:lnTo>
                <a:cubicBezTo>
                  <a:pt x="801832" y="819203"/>
                  <a:pt x="784335" y="819150"/>
                  <a:pt x="765431" y="819150"/>
                </a:cubicBezTo>
                <a:cubicBezTo>
                  <a:pt x="745351" y="819150"/>
                  <a:pt x="727331" y="806450"/>
                  <a:pt x="708281" y="800100"/>
                </a:cubicBezTo>
                <a:cubicBezTo>
                  <a:pt x="597156" y="796925"/>
                  <a:pt x="485984" y="794938"/>
                  <a:pt x="374836" y="792357"/>
                </a:cubicBezTo>
                <a:lnTo>
                  <a:pt x="192972" y="786188"/>
                </a:lnTo>
                <a:lnTo>
                  <a:pt x="133350" y="781050"/>
                </a:lnTo>
                <a:cubicBezTo>
                  <a:pt x="77074" y="772164"/>
                  <a:pt x="68020" y="729278"/>
                  <a:pt x="57150" y="685800"/>
                </a:cubicBezTo>
                <a:cubicBezTo>
                  <a:pt x="49297" y="654388"/>
                  <a:pt x="46619" y="621788"/>
                  <a:pt x="38100" y="590550"/>
                </a:cubicBezTo>
                <a:cubicBezTo>
                  <a:pt x="27533" y="551804"/>
                  <a:pt x="12700" y="514350"/>
                  <a:pt x="0" y="476250"/>
                </a:cubicBezTo>
                <a:cubicBezTo>
                  <a:pt x="6350" y="457200"/>
                  <a:pt x="7911" y="435808"/>
                  <a:pt x="19050" y="419100"/>
                </a:cubicBezTo>
                <a:cubicBezTo>
                  <a:pt x="45584" y="379300"/>
                  <a:pt x="117188" y="331209"/>
                  <a:pt x="152400" y="304800"/>
                </a:cubicBezTo>
                <a:cubicBezTo>
                  <a:pt x="264521" y="276770"/>
                  <a:pt x="206149" y="299220"/>
                  <a:pt x="323850" y="228600"/>
                </a:cubicBezTo>
                <a:cubicBezTo>
                  <a:pt x="358288" y="207937"/>
                  <a:pt x="401450" y="206811"/>
                  <a:pt x="438150" y="190500"/>
                </a:cubicBezTo>
                <a:cubicBezTo>
                  <a:pt x="459072" y="181201"/>
                  <a:pt x="474822" y="162639"/>
                  <a:pt x="495300" y="152400"/>
                </a:cubicBezTo>
                <a:cubicBezTo>
                  <a:pt x="549844" y="125128"/>
                  <a:pt x="556322" y="127028"/>
                  <a:pt x="552829" y="132768"/>
                </a:cubicBezTo>
                <a:lnTo>
                  <a:pt x="547532" y="138728"/>
                </a:lnTo>
                <a:lnTo>
                  <a:pt x="543837" y="141863"/>
                </a:lnTo>
                <a:cubicBezTo>
                  <a:pt x="543789" y="141996"/>
                  <a:pt x="545454" y="140679"/>
                  <a:pt x="547423" y="138850"/>
                </a:cubicBezTo>
                <a:lnTo>
                  <a:pt x="547532" y="138728"/>
                </a:lnTo>
                <a:lnTo>
                  <a:pt x="550535" y="136179"/>
                </a:lnTo>
                <a:cubicBezTo>
                  <a:pt x="560311" y="128239"/>
                  <a:pt x="582586" y="110748"/>
                  <a:pt x="628650" y="76200"/>
                </a:cubicBezTo>
                <a:cubicBezTo>
                  <a:pt x="647700" y="69850"/>
                  <a:pt x="667839" y="66130"/>
                  <a:pt x="685800" y="57150"/>
                </a:cubicBezTo>
                <a:cubicBezTo>
                  <a:pt x="724327" y="37887"/>
                  <a:pt x="752217" y="0"/>
                  <a:pt x="800100" y="0"/>
                </a:cubicBez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2034656" y="1153622"/>
            <a:ext cx="1044202" cy="777446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sp>
        <p:nvSpPr>
          <p:cNvPr id="5" name="平行四边形 8"/>
          <p:cNvSpPr/>
          <p:nvPr>
            <p:custDataLst>
              <p:tags r:id="rId3"/>
            </p:custDataLst>
          </p:nvPr>
        </p:nvSpPr>
        <p:spPr>
          <a:xfrm>
            <a:off x="4582795" y="1757045"/>
            <a:ext cx="6777355" cy="1313180"/>
          </a:xfrm>
          <a:custGeom>
            <a:avLst/>
            <a:gdLst>
              <a:gd name="connsiteX0" fmla="*/ 3279 w 8089474"/>
              <a:gd name="connsiteY0" fmla="*/ 1179008 h 1313202"/>
              <a:gd name="connsiteX1" fmla="*/ 277580 w 8089474"/>
              <a:gd name="connsiteY1" fmla="*/ 81806 h 1313202"/>
              <a:gd name="connsiteX2" fmla="*/ 382356 w 8089474"/>
              <a:gd name="connsiteY2" fmla="*/ 0 h 1313202"/>
              <a:gd name="connsiteX3" fmla="*/ 7981420 w 8089474"/>
              <a:gd name="connsiteY3" fmla="*/ 0 h 1313202"/>
              <a:gd name="connsiteX4" fmla="*/ 8086196 w 8089474"/>
              <a:gd name="connsiteY4" fmla="*/ 134194 h 1313202"/>
              <a:gd name="connsiteX5" fmla="*/ 7811896 w 8089474"/>
              <a:gd name="connsiteY5" fmla="*/ 1231396 h 1313202"/>
              <a:gd name="connsiteX6" fmla="*/ 7707121 w 8089474"/>
              <a:gd name="connsiteY6" fmla="*/ 1313202 h 1313202"/>
              <a:gd name="connsiteX7" fmla="*/ 108055 w 8089474"/>
              <a:gd name="connsiteY7" fmla="*/ 1313202 h 1313202"/>
              <a:gd name="connsiteX8" fmla="*/ 3279 w 8089474"/>
              <a:gd name="connsiteY8" fmla="*/ 1179008 h 131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89474" h="1313202">
                <a:moveTo>
                  <a:pt x="3279" y="1179008"/>
                </a:moveTo>
                <a:lnTo>
                  <a:pt x="277580" y="81806"/>
                </a:lnTo>
                <a:cubicBezTo>
                  <a:pt x="289606" y="33704"/>
                  <a:pt x="332773" y="0"/>
                  <a:pt x="382356" y="0"/>
                </a:cubicBezTo>
                <a:lnTo>
                  <a:pt x="7981420" y="0"/>
                </a:lnTo>
                <a:cubicBezTo>
                  <a:pt x="8051689" y="0"/>
                  <a:pt x="8103238" y="66023"/>
                  <a:pt x="8086196" y="134194"/>
                </a:cubicBezTo>
                <a:lnTo>
                  <a:pt x="7811896" y="1231396"/>
                </a:lnTo>
                <a:cubicBezTo>
                  <a:pt x="7799870" y="1279498"/>
                  <a:pt x="7756703" y="1313202"/>
                  <a:pt x="7707121" y="1313202"/>
                </a:cubicBezTo>
                <a:lnTo>
                  <a:pt x="108055" y="1313202"/>
                </a:lnTo>
                <a:cubicBezTo>
                  <a:pt x="37786" y="1313202"/>
                  <a:pt x="-13763" y="1247178"/>
                  <a:pt x="3279" y="1179008"/>
                </a:cubicBezTo>
              </a:path>
            </a:pathLst>
          </a:custGeom>
          <a:gradFill flip="none" rotWithShape="1">
            <a:gsLst>
              <a:gs pos="100000">
                <a:srgbClr val="E26A41"/>
              </a:gs>
              <a:gs pos="0">
                <a:srgbClr val="DD5723"/>
              </a:gs>
            </a:gsLst>
            <a:lin ang="0" scaled="1"/>
            <a:tileRect/>
          </a:gradFill>
          <a:ln w="12700" cap="flat" cmpd="sng" algn="ctr">
            <a:solidFill>
              <a:srgbClr val="C9471F"/>
            </a:solidFill>
            <a:prstDash val="solid"/>
            <a:miter lim="800000"/>
          </a:ln>
          <a:effectLst>
            <a:outerShdw blurRad="762000" dist="152400" dir="2700000" sx="98000" sy="98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汉仪劲楷简" panose="00020600040101010101" charset="-122"/>
            </a:endParaRPr>
          </a:p>
        </p:txBody>
      </p:sp>
      <p:sp>
        <p:nvSpPr>
          <p:cNvPr id="13" name="平行四边形 8"/>
          <p:cNvSpPr/>
          <p:nvPr>
            <p:custDataLst>
              <p:tags r:id="rId4"/>
            </p:custDataLst>
          </p:nvPr>
        </p:nvSpPr>
        <p:spPr>
          <a:xfrm>
            <a:off x="5725160" y="3328670"/>
            <a:ext cx="5954395" cy="1313180"/>
          </a:xfrm>
          <a:custGeom>
            <a:avLst/>
            <a:gdLst>
              <a:gd name="connsiteX0" fmla="*/ 3279 w 8089474"/>
              <a:gd name="connsiteY0" fmla="*/ 1179008 h 1313202"/>
              <a:gd name="connsiteX1" fmla="*/ 277580 w 8089474"/>
              <a:gd name="connsiteY1" fmla="*/ 81806 h 1313202"/>
              <a:gd name="connsiteX2" fmla="*/ 382356 w 8089474"/>
              <a:gd name="connsiteY2" fmla="*/ 0 h 1313202"/>
              <a:gd name="connsiteX3" fmla="*/ 7981420 w 8089474"/>
              <a:gd name="connsiteY3" fmla="*/ 0 h 1313202"/>
              <a:gd name="connsiteX4" fmla="*/ 8086196 w 8089474"/>
              <a:gd name="connsiteY4" fmla="*/ 134194 h 1313202"/>
              <a:gd name="connsiteX5" fmla="*/ 7811896 w 8089474"/>
              <a:gd name="connsiteY5" fmla="*/ 1231396 h 1313202"/>
              <a:gd name="connsiteX6" fmla="*/ 7707121 w 8089474"/>
              <a:gd name="connsiteY6" fmla="*/ 1313202 h 1313202"/>
              <a:gd name="connsiteX7" fmla="*/ 108055 w 8089474"/>
              <a:gd name="connsiteY7" fmla="*/ 1313202 h 1313202"/>
              <a:gd name="connsiteX8" fmla="*/ 3279 w 8089474"/>
              <a:gd name="connsiteY8" fmla="*/ 1179008 h 131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89474" h="1313202">
                <a:moveTo>
                  <a:pt x="3279" y="1179008"/>
                </a:moveTo>
                <a:lnTo>
                  <a:pt x="277580" y="81806"/>
                </a:lnTo>
                <a:cubicBezTo>
                  <a:pt x="289606" y="33704"/>
                  <a:pt x="332773" y="0"/>
                  <a:pt x="382356" y="0"/>
                </a:cubicBezTo>
                <a:lnTo>
                  <a:pt x="7981420" y="0"/>
                </a:lnTo>
                <a:cubicBezTo>
                  <a:pt x="8051689" y="0"/>
                  <a:pt x="8103238" y="66023"/>
                  <a:pt x="8086196" y="134194"/>
                </a:cubicBezTo>
                <a:lnTo>
                  <a:pt x="7811896" y="1231396"/>
                </a:lnTo>
                <a:cubicBezTo>
                  <a:pt x="7799870" y="1279498"/>
                  <a:pt x="7756703" y="1313202"/>
                  <a:pt x="7707121" y="1313202"/>
                </a:cubicBezTo>
                <a:lnTo>
                  <a:pt x="108055" y="1313202"/>
                </a:lnTo>
                <a:cubicBezTo>
                  <a:pt x="37786" y="1313202"/>
                  <a:pt x="-13763" y="1247178"/>
                  <a:pt x="3279" y="1179008"/>
                </a:cubicBezTo>
              </a:path>
            </a:pathLst>
          </a:custGeom>
          <a:gradFill flip="none" rotWithShape="1">
            <a:gsLst>
              <a:gs pos="100000">
                <a:srgbClr val="F9BF4D"/>
              </a:gs>
              <a:gs pos="0">
                <a:srgbClr val="F7A80F"/>
              </a:gs>
            </a:gsLst>
            <a:lin ang="0" scaled="1"/>
            <a:tileRect/>
          </a:gradFill>
          <a:ln w="127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762000" dist="152400" dir="2700000" sx="98000" sy="98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汉仪劲楷简" panose="00020600040101010101" charset="-122"/>
            </a:endParaRPr>
          </a:p>
        </p:txBody>
      </p:sp>
      <p:sp>
        <p:nvSpPr>
          <p:cNvPr id="15" name="平行四边形 8"/>
          <p:cNvSpPr/>
          <p:nvPr>
            <p:custDataLst>
              <p:tags r:id="rId5"/>
            </p:custDataLst>
          </p:nvPr>
        </p:nvSpPr>
        <p:spPr>
          <a:xfrm>
            <a:off x="4671060" y="5004435"/>
            <a:ext cx="6446520" cy="1313180"/>
          </a:xfrm>
          <a:custGeom>
            <a:avLst/>
            <a:gdLst>
              <a:gd name="connsiteX0" fmla="*/ 3279 w 8089474"/>
              <a:gd name="connsiteY0" fmla="*/ 1179008 h 1313202"/>
              <a:gd name="connsiteX1" fmla="*/ 277580 w 8089474"/>
              <a:gd name="connsiteY1" fmla="*/ 81806 h 1313202"/>
              <a:gd name="connsiteX2" fmla="*/ 382356 w 8089474"/>
              <a:gd name="connsiteY2" fmla="*/ 0 h 1313202"/>
              <a:gd name="connsiteX3" fmla="*/ 7981420 w 8089474"/>
              <a:gd name="connsiteY3" fmla="*/ 0 h 1313202"/>
              <a:gd name="connsiteX4" fmla="*/ 8086196 w 8089474"/>
              <a:gd name="connsiteY4" fmla="*/ 134194 h 1313202"/>
              <a:gd name="connsiteX5" fmla="*/ 7811896 w 8089474"/>
              <a:gd name="connsiteY5" fmla="*/ 1231396 h 1313202"/>
              <a:gd name="connsiteX6" fmla="*/ 7707121 w 8089474"/>
              <a:gd name="connsiteY6" fmla="*/ 1313202 h 1313202"/>
              <a:gd name="connsiteX7" fmla="*/ 108055 w 8089474"/>
              <a:gd name="connsiteY7" fmla="*/ 1313202 h 1313202"/>
              <a:gd name="connsiteX8" fmla="*/ 3279 w 8089474"/>
              <a:gd name="connsiteY8" fmla="*/ 1179008 h 131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89474" h="1313202">
                <a:moveTo>
                  <a:pt x="3279" y="1179008"/>
                </a:moveTo>
                <a:lnTo>
                  <a:pt x="277580" y="81806"/>
                </a:lnTo>
                <a:cubicBezTo>
                  <a:pt x="289606" y="33704"/>
                  <a:pt x="332773" y="0"/>
                  <a:pt x="382356" y="0"/>
                </a:cubicBezTo>
                <a:lnTo>
                  <a:pt x="7981420" y="0"/>
                </a:lnTo>
                <a:cubicBezTo>
                  <a:pt x="8051689" y="0"/>
                  <a:pt x="8103238" y="66023"/>
                  <a:pt x="8086196" y="134194"/>
                </a:cubicBezTo>
                <a:lnTo>
                  <a:pt x="7811896" y="1231396"/>
                </a:lnTo>
                <a:cubicBezTo>
                  <a:pt x="7799870" y="1279498"/>
                  <a:pt x="7756703" y="1313202"/>
                  <a:pt x="7707121" y="1313202"/>
                </a:cubicBezTo>
                <a:lnTo>
                  <a:pt x="108055" y="1313202"/>
                </a:lnTo>
                <a:cubicBezTo>
                  <a:pt x="37786" y="1313202"/>
                  <a:pt x="-13763" y="1247178"/>
                  <a:pt x="3279" y="1179008"/>
                </a:cubicBezTo>
              </a:path>
            </a:pathLst>
          </a:custGeom>
          <a:gradFill flip="none" rotWithShape="1">
            <a:gsLst>
              <a:gs pos="100000">
                <a:schemeClr val="accent5">
                  <a:lumMod val="40000"/>
                  <a:lumOff val="60000"/>
                </a:schemeClr>
              </a:gs>
              <a:gs pos="0">
                <a:srgbClr val="4C887E"/>
              </a:gs>
            </a:gsLst>
            <a:lin ang="0" scaled="1"/>
            <a:tileRect/>
          </a:gradFill>
          <a:ln w="127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762000" dist="152400" dir="2700000" sx="98000" sy="98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汉仪劲楷简" panose="0002060004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5744845" y="5338445"/>
            <a:ext cx="5204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思源黑体 CN Bold" panose="020B0800000000000000" charset="-122"/>
                <a:sym typeface="+mn-ea"/>
              </a:rPr>
              <a:t>对标特色发展导向，让书香浸润校园</a:t>
            </a: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思源黑体 CN Bold" panose="020B0800000000000000" charset="-122"/>
                <a:sym typeface="+mn-ea"/>
              </a:rPr>
              <a:t>。</a:t>
            </a:r>
            <a:endParaRPr lang="en-US" altLang="zh-CN" sz="2400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4131945" y="2346960"/>
            <a:ext cx="1382395" cy="8299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165100" dir="2700000" algn="tl" rotWithShape="0">
                    <a:srgbClr val="800000">
                      <a:alpha val="82000"/>
                    </a:srgbClr>
                  </a:outerShdw>
                </a:effectLst>
                <a:uLnTx/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</a:rPr>
              <a:t>01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165100" dir="2700000" algn="tl" rotWithShape="0">
                  <a:srgbClr val="800000">
                    <a:alpha val="82000"/>
                  </a:srgbClr>
                </a:outerShdw>
              </a:effectLst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5598795" y="3895090"/>
            <a:ext cx="1110615" cy="70231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4800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165100" dir="2700000" algn="tl" rotWithShape="0">
                    <a:srgbClr val="800000">
                      <a:alpha val="82000"/>
                    </a:srgbClr>
                  </a:outerShdw>
                </a:effectLst>
                <a:uLnTx/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+mn-ea"/>
              </a:rPr>
              <a:t>02</a:t>
            </a:r>
            <a:endParaRPr lang="en-US" altLang="zh-CN" sz="4800" b="1" noProof="0" dirty="0">
              <a:ln>
                <a:noFill/>
              </a:ln>
              <a:solidFill>
                <a:schemeClr val="bg1"/>
              </a:solidFill>
              <a:effectLst>
                <a:outerShdw blurRad="50800" dist="165100" dir="2700000" algn="tl" rotWithShape="0">
                  <a:srgbClr val="800000">
                    <a:alpha val="82000"/>
                  </a:srgbClr>
                </a:outerShdw>
              </a:effectLst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4728845" y="5487035"/>
            <a:ext cx="869950" cy="83058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4800" b="1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165100" dir="2700000" algn="tl" rotWithShape="0">
                    <a:srgbClr val="800000">
                      <a:alpha val="82000"/>
                    </a:srgbClr>
                  </a:outerShdw>
                </a:effectLst>
                <a:uLnTx/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+mn-ea"/>
              </a:rPr>
              <a:t>03</a:t>
            </a:r>
            <a:endParaRPr lang="en-US" altLang="zh-CN" sz="4800" b="1" noProof="0" dirty="0">
              <a:ln>
                <a:noFill/>
              </a:ln>
              <a:solidFill>
                <a:schemeClr val="bg1"/>
              </a:solidFill>
              <a:effectLst>
                <a:outerShdw blurRad="50800" dist="165100" dir="2700000" algn="tl" rotWithShape="0">
                  <a:srgbClr val="800000">
                    <a:alpha val="82000"/>
                  </a:srgbClr>
                </a:outerShdw>
              </a:effectLst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5249545" y="1781175"/>
            <a:ext cx="56210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思源黑体 CN Bold" panose="020B0800000000000000" charset="-122"/>
                <a:sym typeface="+mn-ea"/>
              </a:rPr>
              <a:t>对标学生成长规律，按素养培养的进阶链条，做到目标递进、有效衔接。</a:t>
            </a:r>
            <a:endParaRPr lang="zh-CN" altLang="en-US" sz="2400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11"/>
            </p:custDataLst>
          </p:nvPr>
        </p:nvSpPr>
        <p:spPr>
          <a:xfrm>
            <a:off x="6517005" y="3301365"/>
            <a:ext cx="50114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思源黑体 CN Bold" panose="020B0800000000000000" charset="-122"/>
                <a:sym typeface="+mn-ea"/>
              </a:rPr>
              <a:t>对标课堂提质要求</a:t>
            </a: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思源黑体 CN Bold" panose="020B0800000000000000" charset="-122"/>
                <a:sym typeface="+mn-ea"/>
              </a:rPr>
              <a:t>,</a:t>
            </a: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思源黑体 CN Bold" panose="020B0800000000000000" charset="-122"/>
                <a:sym typeface="+mn-ea"/>
              </a:rPr>
              <a:t>坚决摒弃形式主义，扎实把每一节课上好</a:t>
            </a: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思源黑体 CN Bold" panose="020B0800000000000000" charset="-122"/>
                <a:sym typeface="+mn-ea"/>
              </a:rPr>
              <a:t>。</a:t>
            </a:r>
            <a:endParaRPr lang="zh-CN" altLang="en-US" sz="2400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思源黑体 CN Bold" panose="020B08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31" grpId="1" bldLvl="0" animBg="1"/>
      <p:bldP spid="32" grpId="0" bldLvl="0" animBg="1"/>
      <p:bldP spid="32" grpId="1" bldLvl="0" animBg="1"/>
      <p:bldP spid="33" grpId="0" bldLvl="0" animBg="1"/>
      <p:bldP spid="33" grpId="1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35" y="-635"/>
            <a:ext cx="12190730" cy="6847840"/>
          </a:xfrm>
          <a:prstGeom prst="rect">
            <a:avLst/>
          </a:prstGeom>
          <a:solidFill>
            <a:schemeClr val="bg1">
              <a:alpha val="15000"/>
            </a:schemeClr>
          </a:solidFill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缺角矩形 70"/>
          <p:cNvSpPr/>
          <p:nvPr/>
        </p:nvSpPr>
        <p:spPr>
          <a:xfrm>
            <a:off x="3943349" y="4638675"/>
            <a:ext cx="2019301" cy="514350"/>
          </a:xfrm>
          <a:prstGeom prst="plaque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缺角矩形 71"/>
          <p:cNvSpPr/>
          <p:nvPr/>
        </p:nvSpPr>
        <p:spPr>
          <a:xfrm>
            <a:off x="6226174" y="4638675"/>
            <a:ext cx="2019301" cy="514350"/>
          </a:xfrm>
          <a:prstGeom prst="plaque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内容占位符 61"/>
          <p:cNvSpPr>
            <a:spLocks noGrp="1"/>
          </p:cNvSpPr>
          <p:nvPr>
            <p:ph sz="quarter" idx="12"/>
          </p:nvPr>
        </p:nvSpPr>
        <p:spPr>
          <a:xfrm>
            <a:off x="4010025" y="4716145"/>
            <a:ext cx="1828800" cy="302895"/>
          </a:xfrm>
        </p:spPr>
        <p:txBody>
          <a:bodyPr/>
          <a:lstStyle/>
          <a:p>
            <a:r>
              <a:rPr lang="zh-CN" altLang="en-US" dirty="0"/>
              <a:t>汇报人：</a:t>
            </a:r>
            <a:endParaRPr lang="zh-CN" altLang="en-US" dirty="0"/>
          </a:p>
        </p:txBody>
      </p:sp>
      <p:sp>
        <p:nvSpPr>
          <p:cNvPr id="63" name="内容占位符 62"/>
          <p:cNvSpPr>
            <a:spLocks noGrp="1"/>
          </p:cNvSpPr>
          <p:nvPr>
            <p:ph sz="quarter" idx="13"/>
          </p:nvPr>
        </p:nvSpPr>
        <p:spPr>
          <a:xfrm>
            <a:off x="6263408" y="4716234"/>
            <a:ext cx="1828800" cy="565150"/>
          </a:xfrm>
        </p:spPr>
        <p:txBody>
          <a:bodyPr/>
          <a:lstStyle/>
          <a:p>
            <a:r>
              <a:rPr lang="zh-CN" altLang="en-US" dirty="0"/>
              <a:t>汇报时间：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145415" y="1210945"/>
            <a:ext cx="12047220" cy="2014855"/>
          </a:xfrm>
          <a:prstGeom prst="rect">
            <a:avLst/>
          </a:prstGeom>
          <a:noFill/>
          <a:effectLst>
            <a:outerShdw blurRad="165100" dist="114300" dir="2700000" algn="tl" rotWithShape="0">
              <a:prstClr val="black">
                <a:alpha val="82000"/>
              </a:prstClr>
            </a:outerShdw>
          </a:effectLst>
        </p:spPr>
        <p:txBody>
          <a:bodyPr wrap="square" rtlCol="0">
            <a:spAutoFit/>
          </a:bodyPr>
          <a:p>
            <a:pPr indent="0" fontAlgn="auto">
              <a:lnSpc>
                <a:spcPts val="15000"/>
              </a:lnSpc>
            </a:pPr>
            <a:r>
              <a:rPr lang="zh-CN" altLang="en-US" sz="13000" spc="-3000">
                <a:solidFill>
                  <a:schemeClr val="bg1"/>
                </a:solidFill>
                <a:uFillTx/>
                <a:latin typeface="字魂白鸽天行体(商用需授权)" panose="00000500000000000000" charset="-122"/>
                <a:ea typeface="字魂白鸽天行体(商用需授权)" panose="00000500000000000000" charset="-122"/>
              </a:rPr>
              <a:t>向下扎根，向上拔节</a:t>
            </a:r>
            <a:endParaRPr lang="zh-CN" altLang="en-US" sz="13000" spc="-3000">
              <a:solidFill>
                <a:schemeClr val="bg1"/>
              </a:solidFill>
              <a:uFillTx/>
              <a:latin typeface="字魂白鸽天行体(商用需授权)" panose="00000500000000000000" charset="-122"/>
              <a:ea typeface="字魂白鸽天行体(商用需授权)" panose="00000500000000000000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273300" y="3507105"/>
            <a:ext cx="8090535" cy="786765"/>
          </a:xfrm>
          <a:prstGeom prst="round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14"/>
          </p:nvPr>
        </p:nvSpPr>
        <p:spPr>
          <a:xfrm>
            <a:off x="2430780" y="3539490"/>
            <a:ext cx="7654925" cy="797560"/>
          </a:xfrm>
        </p:spPr>
        <p:txBody>
          <a:bodyPr/>
          <a:lstStyle/>
          <a:p>
            <a:pPr algn="l"/>
            <a:r>
              <a:rPr lang="en-US" altLang="zh-CN" sz="4800" b="1" kern="0" spc="-500" dirty="0">
                <a:solidFill>
                  <a:schemeClr val="bg1"/>
                </a:solidFill>
                <a:uFillTx/>
                <a:latin typeface="思源宋体 CN Heavy" panose="02020900000000000000" charset="-122"/>
                <a:ea typeface="思源宋体 CN Heavy" panose="02020900000000000000" charset="-122"/>
              </a:rPr>
              <a:t>2026</a:t>
            </a:r>
            <a:r>
              <a:rPr lang="zh-CN" altLang="en-US" sz="4800" b="1" kern="0" spc="-500" dirty="0">
                <a:solidFill>
                  <a:schemeClr val="bg1"/>
                </a:solidFill>
                <a:uFillTx/>
                <a:latin typeface="思源宋体 CN Heavy" panose="02020900000000000000" charset="-122"/>
                <a:ea typeface="思源宋体 CN Heavy" panose="02020900000000000000" charset="-122"/>
              </a:rPr>
              <a:t>年春季学校全面工作总结</a:t>
            </a:r>
            <a:endParaRPr lang="zh-CN" altLang="en-US" sz="4800" b="1" kern="0" spc="-500" dirty="0">
              <a:solidFill>
                <a:schemeClr val="bg1"/>
              </a:solidFill>
              <a:uFillTx/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 userDrawn="1"/>
        </p:nvPicPr>
        <p:blipFill>
          <a:blip r:embed="rId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822582" y="5010150"/>
            <a:ext cx="2053809" cy="1529138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 rot="21180000" flipH="1">
            <a:off x="10225405" y="607695"/>
            <a:ext cx="1610360" cy="1198880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2026春季学期学校工作总结思维导图_01"/>
          <p:cNvPicPr>
            <a:picLocks noChangeAspect="1"/>
          </p:cNvPicPr>
          <p:nvPr/>
        </p:nvPicPr>
        <p:blipFill>
          <a:blip r:embed="rId1"/>
          <a:srcRect l="1578" t="2726" r="1700" b="5688"/>
          <a:stretch>
            <a:fillRect/>
          </a:stretch>
        </p:blipFill>
        <p:spPr>
          <a:xfrm>
            <a:off x="398780" y="374015"/>
            <a:ext cx="11423650" cy="60858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内容占位符 87"/>
          <p:cNvSpPr>
            <a:spLocks noGrp="1"/>
          </p:cNvSpPr>
          <p:nvPr>
            <p:ph sz="quarter" idx="11"/>
          </p:nvPr>
        </p:nvSpPr>
        <p:spPr>
          <a:xfrm>
            <a:off x="-796290" y="352425"/>
            <a:ext cx="8921115" cy="565150"/>
          </a:xfrm>
        </p:spPr>
        <p:txBody>
          <a:bodyPr/>
          <a:p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向下扎根、向上拔节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endParaRPr lang="en-US" altLang="zh-CN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43" name="oiy1"/>
          <p:cNvSpPr/>
          <p:nvPr/>
        </p:nvSpPr>
        <p:spPr>
          <a:xfrm>
            <a:off x="7026910" y="-2540"/>
            <a:ext cx="5164455" cy="6858000"/>
          </a:xfrm>
          <a:custGeom>
            <a:avLst/>
            <a:gdLst>
              <a:gd name="connsiteX0" fmla="*/ 0 w 6660108"/>
              <a:gd name="connsiteY0" fmla="*/ 0 h 6858000"/>
              <a:gd name="connsiteX1" fmla="*/ 6660108 w 6660108"/>
              <a:gd name="connsiteY1" fmla="*/ 0 h 6858000"/>
              <a:gd name="connsiteX2" fmla="*/ 6660108 w 6660108"/>
              <a:gd name="connsiteY2" fmla="*/ 6858000 h 6858000"/>
              <a:gd name="connsiteX3" fmla="*/ 256227 w 6660108"/>
              <a:gd name="connsiteY3" fmla="*/ 6858000 h 6858000"/>
              <a:gd name="connsiteX4" fmla="*/ 349528 w 6660108"/>
              <a:gd name="connsiteY4" fmla="*/ 6654195 h 6858000"/>
              <a:gd name="connsiteX5" fmla="*/ 837583 w 6660108"/>
              <a:gd name="connsiteY5" fmla="*/ 3631103 h 6858000"/>
              <a:gd name="connsiteX6" fmla="*/ 18468 w 6660108"/>
              <a:gd name="connsiteY6" fmla="*/ 2127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60108" h="6858000">
                <a:moveTo>
                  <a:pt x="0" y="0"/>
                </a:moveTo>
                <a:lnTo>
                  <a:pt x="6660108" y="0"/>
                </a:lnTo>
                <a:lnTo>
                  <a:pt x="6660108" y="6858000"/>
                </a:lnTo>
                <a:lnTo>
                  <a:pt x="256227" y="6858000"/>
                </a:lnTo>
                <a:lnTo>
                  <a:pt x="349528" y="6654195"/>
                </a:lnTo>
                <a:cubicBezTo>
                  <a:pt x="647596" y="5935630"/>
                  <a:pt x="837583" y="4848178"/>
                  <a:pt x="837583" y="3631103"/>
                </a:cubicBezTo>
                <a:cubicBezTo>
                  <a:pt x="837583" y="2008336"/>
                  <a:pt x="499827" y="616011"/>
                  <a:pt x="18468" y="21271"/>
                </a:cubicBezTo>
                <a:close/>
              </a:path>
            </a:pathLst>
          </a:custGeom>
          <a:blipFill dpi="0" rotWithShape="1">
            <a:blip r:embed="rId1"/>
            <a:srcRect/>
            <a:stretch>
              <a:fillRect l="-26000" r="-25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" name="oiy2"/>
          <p:cNvSpPr/>
          <p:nvPr/>
        </p:nvSpPr>
        <p:spPr>
          <a:xfrm rot="21435824">
            <a:off x="6856592" y="-22011"/>
            <a:ext cx="1218772" cy="6872571"/>
          </a:xfrm>
          <a:custGeom>
            <a:avLst/>
            <a:gdLst>
              <a:gd name="connsiteX0" fmla="*/ 230364 w 1218772"/>
              <a:gd name="connsiteY0" fmla="*/ 0 h 6872571"/>
              <a:gd name="connsiteX1" fmla="*/ 331888 w 1218772"/>
              <a:gd name="connsiteY1" fmla="*/ 4852 h 6872571"/>
              <a:gd name="connsiteX2" fmla="*/ 348205 w 1218772"/>
              <a:gd name="connsiteY2" fmla="*/ 31827 h 6872571"/>
              <a:gd name="connsiteX3" fmla="*/ 1218772 w 1218772"/>
              <a:gd name="connsiteY3" fmla="*/ 3473381 h 6872571"/>
              <a:gd name="connsiteX4" fmla="*/ 477110 w 1218772"/>
              <a:gd name="connsiteY4" fmla="*/ 6676549 h 6872571"/>
              <a:gd name="connsiteX5" fmla="*/ 371448 w 1218772"/>
              <a:gd name="connsiteY5" fmla="*/ 6872571 h 6872571"/>
              <a:gd name="connsiteX6" fmla="*/ 0 w 1218772"/>
              <a:gd name="connsiteY6" fmla="*/ 6854818 h 6872571"/>
              <a:gd name="connsiteX7" fmla="*/ 121309 w 1218772"/>
              <a:gd name="connsiteY7" fmla="*/ 6651170 h 6872571"/>
              <a:gd name="connsiteX8" fmla="*/ 984046 w 1218772"/>
              <a:gd name="connsiteY8" fmla="*/ 3223386 h 6872571"/>
              <a:gd name="connsiteX9" fmla="*/ 278568 w 1218772"/>
              <a:gd name="connsiteY9" fmla="*/ 92033 h 687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8772" h="6872571">
                <a:moveTo>
                  <a:pt x="230364" y="0"/>
                </a:moveTo>
                <a:lnTo>
                  <a:pt x="331888" y="4852"/>
                </a:lnTo>
                <a:lnTo>
                  <a:pt x="348205" y="31827"/>
                </a:lnTo>
                <a:cubicBezTo>
                  <a:pt x="894797" y="990041"/>
                  <a:pt x="1218772" y="2181798"/>
                  <a:pt x="1218772" y="3473381"/>
                </a:cubicBezTo>
                <a:cubicBezTo>
                  <a:pt x="1218772" y="4659907"/>
                  <a:pt x="945357" y="5762186"/>
                  <a:pt x="477110" y="6676549"/>
                </a:cubicBezTo>
                <a:lnTo>
                  <a:pt x="371448" y="6872571"/>
                </a:lnTo>
                <a:lnTo>
                  <a:pt x="0" y="6854818"/>
                </a:lnTo>
                <a:lnTo>
                  <a:pt x="121309" y="6651170"/>
                </a:lnTo>
                <a:cubicBezTo>
                  <a:pt x="663163" y="5695320"/>
                  <a:pt x="984046" y="4508789"/>
                  <a:pt x="984046" y="3223386"/>
                </a:cubicBezTo>
                <a:cubicBezTo>
                  <a:pt x="984046" y="2067760"/>
                  <a:pt x="724686" y="992049"/>
                  <a:pt x="278568" y="92033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" name="oiy3"/>
          <p:cNvSpPr/>
          <p:nvPr/>
        </p:nvSpPr>
        <p:spPr>
          <a:xfrm>
            <a:off x="6647538" y="0"/>
            <a:ext cx="1212474" cy="6858000"/>
          </a:xfrm>
          <a:custGeom>
            <a:avLst/>
            <a:gdLst>
              <a:gd name="connsiteX0" fmla="*/ 216862 w 1212474"/>
              <a:gd name="connsiteY0" fmla="*/ 0 h 6858000"/>
              <a:gd name="connsiteX1" fmla="*/ 314335 w 1212474"/>
              <a:gd name="connsiteY1" fmla="*/ 0 h 6858000"/>
              <a:gd name="connsiteX2" fmla="*/ 341907 w 1212474"/>
              <a:gd name="connsiteY2" fmla="*/ 45582 h 6858000"/>
              <a:gd name="connsiteX3" fmla="*/ 1212474 w 1212474"/>
              <a:gd name="connsiteY3" fmla="*/ 3487136 h 6858000"/>
              <a:gd name="connsiteX4" fmla="*/ 470812 w 1212474"/>
              <a:gd name="connsiteY4" fmla="*/ 6690304 h 6858000"/>
              <a:gd name="connsiteX5" fmla="*/ 380419 w 1212474"/>
              <a:gd name="connsiteY5" fmla="*/ 6858000 h 6858000"/>
              <a:gd name="connsiteX6" fmla="*/ 0 w 1212474"/>
              <a:gd name="connsiteY6" fmla="*/ 6858000 h 6858000"/>
              <a:gd name="connsiteX7" fmla="*/ 115011 w 1212474"/>
              <a:gd name="connsiteY7" fmla="*/ 6664925 h 6858000"/>
              <a:gd name="connsiteX8" fmla="*/ 977748 w 1212474"/>
              <a:gd name="connsiteY8" fmla="*/ 3237141 h 6858000"/>
              <a:gd name="connsiteX9" fmla="*/ 272270 w 1212474"/>
              <a:gd name="connsiteY9" fmla="*/ 1057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2474" h="6858000">
                <a:moveTo>
                  <a:pt x="216862" y="0"/>
                </a:moveTo>
                <a:lnTo>
                  <a:pt x="314335" y="0"/>
                </a:lnTo>
                <a:lnTo>
                  <a:pt x="341907" y="45582"/>
                </a:lnTo>
                <a:cubicBezTo>
                  <a:pt x="888499" y="1003796"/>
                  <a:pt x="1212474" y="2195553"/>
                  <a:pt x="1212474" y="3487136"/>
                </a:cubicBezTo>
                <a:cubicBezTo>
                  <a:pt x="1212474" y="4673662"/>
                  <a:pt x="939059" y="5775942"/>
                  <a:pt x="470812" y="6690304"/>
                </a:cubicBezTo>
                <a:lnTo>
                  <a:pt x="380419" y="6858000"/>
                </a:lnTo>
                <a:lnTo>
                  <a:pt x="0" y="6858000"/>
                </a:lnTo>
                <a:lnTo>
                  <a:pt x="115011" y="6664925"/>
                </a:lnTo>
                <a:cubicBezTo>
                  <a:pt x="656865" y="5709075"/>
                  <a:pt x="977748" y="4522544"/>
                  <a:pt x="977748" y="3237141"/>
                </a:cubicBezTo>
                <a:cubicBezTo>
                  <a:pt x="977748" y="2081515"/>
                  <a:pt x="718388" y="1005804"/>
                  <a:pt x="272270" y="10578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2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767715" y="2701925"/>
            <a:ext cx="2402840" cy="142240"/>
            <a:chOff x="1235" y="3337"/>
            <a:chExt cx="3784" cy="224"/>
          </a:xfrm>
        </p:grpSpPr>
        <p:grpSp>
          <p:nvGrpSpPr>
            <p:cNvPr id="18" name="oiy8"/>
            <p:cNvGrpSpPr/>
            <p:nvPr/>
          </p:nvGrpSpPr>
          <p:grpSpPr>
            <a:xfrm>
              <a:off x="1235" y="3337"/>
              <a:ext cx="619" cy="224"/>
              <a:chOff x="3143986" y="3546009"/>
              <a:chExt cx="516006" cy="187081"/>
            </a:xfrm>
          </p:grpSpPr>
          <p:sp>
            <p:nvSpPr>
              <p:cNvPr id="19" name="oiy8-1"/>
              <p:cNvSpPr/>
              <p:nvPr>
                <p:custDataLst>
                  <p:tags r:id="rId2"/>
                </p:custDataLst>
              </p:nvPr>
            </p:nvSpPr>
            <p:spPr>
              <a:xfrm rot="16200000">
                <a:off x="3107679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0" name="oiy8-2"/>
              <p:cNvSpPr/>
              <p:nvPr>
                <p:custDataLst>
                  <p:tags r:id="rId3"/>
                </p:custDataLst>
              </p:nvPr>
            </p:nvSpPr>
            <p:spPr>
              <a:xfrm rot="16200000">
                <a:off x="3241525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1" name="oiy8-3"/>
              <p:cNvSpPr/>
              <p:nvPr>
                <p:custDataLst>
                  <p:tags r:id="rId4"/>
                </p:custDataLst>
              </p:nvPr>
            </p:nvSpPr>
            <p:spPr>
              <a:xfrm rot="16200000">
                <a:off x="3375371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2" name="oiy8-4"/>
              <p:cNvSpPr/>
              <p:nvPr>
                <p:custDataLst>
                  <p:tags r:id="rId5"/>
                </p:custDataLst>
              </p:nvPr>
            </p:nvSpPr>
            <p:spPr>
              <a:xfrm rot="16200000">
                <a:off x="3509217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cxnSp>
          <p:nvCxnSpPr>
            <p:cNvPr id="24" name="oiy10"/>
            <p:cNvCxnSpPr/>
            <p:nvPr/>
          </p:nvCxnSpPr>
          <p:spPr>
            <a:xfrm flipH="1">
              <a:off x="1797" y="3463"/>
              <a:ext cx="3223" cy="0"/>
            </a:xfrm>
            <a:prstGeom prst="line">
              <a:avLst/>
            </a:prstGeom>
            <a:ln w="12700">
              <a:gradFill>
                <a:gsLst>
                  <a:gs pos="0">
                    <a:schemeClr val="accent1"/>
                  </a:gs>
                  <a:gs pos="4300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108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8178803" y="4601782"/>
            <a:ext cx="3646040" cy="1428971"/>
            <a:chOff x="8178803" y="4601782"/>
            <a:chExt cx="3646040" cy="1428971"/>
          </a:xfrm>
        </p:grpSpPr>
        <p:sp>
          <p:nvSpPr>
            <p:cNvPr id="14" name="oiy18"/>
            <p:cNvSpPr/>
            <p:nvPr/>
          </p:nvSpPr>
          <p:spPr>
            <a:xfrm>
              <a:off x="9789002" y="4671729"/>
              <a:ext cx="2035841" cy="1289078"/>
            </a:xfrm>
            <a:prstGeom prst="roundRect">
              <a:avLst>
                <a:gd name="adj" fmla="val 0"/>
              </a:avLst>
            </a:prstGeom>
            <a:blipFill rotWithShape="1">
              <a:blip r:embed="rId6"/>
              <a:stretch>
                <a:fillRect/>
              </a:stretch>
            </a:blipFill>
            <a:ln w="28575">
              <a:solidFill>
                <a:schemeClr val="bg1"/>
              </a:solidFill>
            </a:ln>
            <a:effectLst>
              <a:outerShdw blurRad="152400" dir="2400000" sx="102000" sy="102000" algn="ctr" rotWithShape="0">
                <a:prstClr val="black">
                  <a:alpha val="29000"/>
                </a:prstClr>
              </a:outerShdw>
            </a:effectLst>
            <a:scene3d>
              <a:camera prst="perspectiveLeft" fov="3900000">
                <a:rot lat="0" lon="2100000" rev="0"/>
              </a:camera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5" name="oiy19"/>
            <p:cNvSpPr/>
            <p:nvPr/>
          </p:nvSpPr>
          <p:spPr>
            <a:xfrm>
              <a:off x="8178803" y="4601782"/>
              <a:ext cx="2256774" cy="1428971"/>
            </a:xfrm>
            <a:prstGeom prst="roundRect">
              <a:avLst>
                <a:gd name="adj" fmla="val 0"/>
              </a:avLst>
            </a:prstGeom>
            <a:blipFill rotWithShape="1">
              <a:blip r:embed="rId7"/>
              <a:stretch>
                <a:fillRect/>
              </a:stretch>
            </a:blipFill>
            <a:ln w="28575">
              <a:solidFill>
                <a:schemeClr val="bg1"/>
              </a:solidFill>
            </a:ln>
            <a:effectLst>
              <a:outerShdw blurRad="152400" dir="2400000" sx="102000" sy="102000" algn="ctr" rotWithShape="0">
                <a:prstClr val="black">
                  <a:alpha val="29000"/>
                </a:prstClr>
              </a:outerShdw>
            </a:effectLst>
            <a:scene3d>
              <a:camera prst="perspectiveLeft" fov="3900000">
                <a:rot lat="0" lon="2100000" rev="0"/>
              </a:camera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616585" y="1325245"/>
            <a:ext cx="6835140" cy="4267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DD5723"/>
                </a:solidFill>
                <a:effectLst>
                  <a:reflection blurRad="6350" stA="25000" endA="300" endPos="45500" dist="63500" dir="5400000" sy="-100000" algn="bl" rotWithShape="0"/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紧扣“向下扎根、向上拔节”的办学主线</a:t>
            </a:r>
            <a:endParaRPr lang="zh-CN" altLang="en-US" sz="2800" b="1">
              <a:solidFill>
                <a:srgbClr val="DD5723"/>
              </a:solidFill>
              <a:effectLst>
                <a:reflection blurRad="6350" stA="25000" endA="300" endPos="45500" dist="635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  <a:p>
            <a:pPr lvl="0" algn="ctr">
              <a:buClrTx/>
              <a:buSzTx/>
              <a:buFontTx/>
            </a:pPr>
            <a:endParaRPr lang="zh-CN" altLang="en-US" sz="2800" b="1">
              <a:solidFill>
                <a:srgbClr val="DD5723"/>
              </a:solidFill>
              <a:effectLst>
                <a:reflection blurRad="6350" stA="25000" endA="300" endPos="45500" dist="635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85825" y="2159635"/>
            <a:ext cx="2040255" cy="481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DD5723"/>
                </a:solidFill>
                <a:effectLst>
                  <a:reflection blurRad="6350" stA="25000" endA="300" endPos="45500" dist="63500" dir="5400000" sy="-100000" algn="bl" rotWithShape="0"/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统筹推进</a:t>
            </a:r>
            <a:endParaRPr lang="zh-CN" altLang="en-US" sz="2800" b="1">
              <a:solidFill>
                <a:srgbClr val="DD5723"/>
              </a:solidFill>
              <a:effectLst>
                <a:reflection blurRad="6350" stA="25000" endA="300" endPos="45500" dist="635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04825" y="4448175"/>
            <a:ext cx="5824220" cy="7372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2800" b="1">
                <a:solidFill>
                  <a:srgbClr val="DD5723"/>
                </a:solidFill>
                <a:effectLst>
                  <a:reflection blurRad="6350" stA="25000" endA="300" endPos="45500" dist="63500" dir="5400000" sy="-100000" algn="bl" rotWithShape="0"/>
                </a:effectLst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坚持目标导向与问题导向相结合</a:t>
            </a:r>
            <a:endParaRPr lang="zh-CN" altLang="en-US" sz="2800" b="1">
              <a:solidFill>
                <a:srgbClr val="DD5723"/>
              </a:solidFill>
              <a:effectLst>
                <a:reflection blurRad="6350" stA="25000" endA="300" endPos="45500" dist="635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767715" y="1911350"/>
            <a:ext cx="6536690" cy="142240"/>
            <a:chOff x="1235" y="3337"/>
            <a:chExt cx="10294" cy="224"/>
          </a:xfrm>
        </p:grpSpPr>
        <p:grpSp>
          <p:nvGrpSpPr>
            <p:cNvPr id="58" name="oiy8"/>
            <p:cNvGrpSpPr/>
            <p:nvPr/>
          </p:nvGrpSpPr>
          <p:grpSpPr>
            <a:xfrm>
              <a:off x="1235" y="3337"/>
              <a:ext cx="619" cy="224"/>
              <a:chOff x="3143986" y="3546009"/>
              <a:chExt cx="516006" cy="187081"/>
            </a:xfrm>
          </p:grpSpPr>
          <p:sp>
            <p:nvSpPr>
              <p:cNvPr id="59" name="oiy8-1"/>
              <p:cNvSpPr/>
              <p:nvPr>
                <p:custDataLst>
                  <p:tags r:id="rId8"/>
                </p:custDataLst>
              </p:nvPr>
            </p:nvSpPr>
            <p:spPr>
              <a:xfrm rot="16200000">
                <a:off x="3107679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0" name="oiy8-2"/>
              <p:cNvSpPr/>
              <p:nvPr>
                <p:custDataLst>
                  <p:tags r:id="rId9"/>
                </p:custDataLst>
              </p:nvPr>
            </p:nvSpPr>
            <p:spPr>
              <a:xfrm rot="16200000">
                <a:off x="3241525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1" name="oiy8-3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3375371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2" name="oiy8-4"/>
              <p:cNvSpPr/>
              <p:nvPr>
                <p:custDataLst>
                  <p:tags r:id="rId11"/>
                </p:custDataLst>
              </p:nvPr>
            </p:nvSpPr>
            <p:spPr>
              <a:xfrm rot="16200000">
                <a:off x="3509217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cxnSp>
          <p:nvCxnSpPr>
            <p:cNvPr id="70" name="oiy10"/>
            <p:cNvCxnSpPr/>
            <p:nvPr/>
          </p:nvCxnSpPr>
          <p:spPr>
            <a:xfrm flipH="1">
              <a:off x="1797" y="3463"/>
              <a:ext cx="9732" cy="0"/>
            </a:xfrm>
            <a:prstGeom prst="line">
              <a:avLst/>
            </a:prstGeom>
            <a:ln w="12700">
              <a:gradFill>
                <a:gsLst>
                  <a:gs pos="0">
                    <a:schemeClr val="accent1"/>
                  </a:gs>
                  <a:gs pos="4300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108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圆角矩形 79"/>
          <p:cNvSpPr/>
          <p:nvPr>
            <p:custDataLst>
              <p:tags r:id="rId12"/>
            </p:custDataLst>
          </p:nvPr>
        </p:nvSpPr>
        <p:spPr>
          <a:xfrm>
            <a:off x="767715" y="2968625"/>
            <a:ext cx="2138680" cy="5022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gradFill>
              <a:gsLst>
                <a:gs pos="100000">
                  <a:srgbClr val="F5F0E6"/>
                </a:gs>
                <a:gs pos="0">
                  <a:srgbClr val="E37245"/>
                </a:gs>
              </a:gsLst>
              <a:lin ang="5400000" scaled="1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87" name="圆角矩形 86"/>
          <p:cNvSpPr/>
          <p:nvPr>
            <p:custDataLst>
              <p:tags r:id="rId13"/>
            </p:custDataLst>
          </p:nvPr>
        </p:nvSpPr>
        <p:spPr>
          <a:xfrm>
            <a:off x="3123565" y="2976880"/>
            <a:ext cx="2140585" cy="5022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gradFill>
              <a:gsLst>
                <a:gs pos="100000">
                  <a:srgbClr val="F5F0E6"/>
                </a:gs>
                <a:gs pos="0">
                  <a:srgbClr val="E37245"/>
                </a:gs>
              </a:gsLst>
              <a:lin ang="5400000" scaled="1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89" name="圆角矩形 88"/>
          <p:cNvSpPr/>
          <p:nvPr>
            <p:custDataLst>
              <p:tags r:id="rId14"/>
            </p:custDataLst>
          </p:nvPr>
        </p:nvSpPr>
        <p:spPr>
          <a:xfrm>
            <a:off x="5444490" y="2947035"/>
            <a:ext cx="2139315" cy="5022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gradFill>
              <a:gsLst>
                <a:gs pos="100000">
                  <a:srgbClr val="F5F0E6"/>
                </a:gs>
                <a:gs pos="0">
                  <a:srgbClr val="E37245"/>
                </a:gs>
              </a:gsLst>
              <a:lin ang="5400000" scaled="1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91" name="文本框 90"/>
          <p:cNvSpPr txBox="1"/>
          <p:nvPr>
            <p:custDataLst>
              <p:tags r:id="rId15"/>
            </p:custDataLst>
          </p:nvPr>
        </p:nvSpPr>
        <p:spPr>
          <a:xfrm>
            <a:off x="5311140" y="2966720"/>
            <a:ext cx="2491740" cy="321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学生发展</a:t>
            </a:r>
            <a:endParaRPr lang="zh-CN" altLang="en-US" sz="2400" b="1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93" name="文本框 92"/>
          <p:cNvSpPr txBox="1"/>
          <p:nvPr>
            <p:custDataLst>
              <p:tags r:id="rId16"/>
            </p:custDataLst>
          </p:nvPr>
        </p:nvSpPr>
        <p:spPr>
          <a:xfrm>
            <a:off x="3208020" y="2991485"/>
            <a:ext cx="2056130" cy="1244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教育</a:t>
            </a:r>
            <a:r>
              <a:rPr lang="zh-CN" altLang="en-US" sz="24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教学</a:t>
            </a:r>
            <a:endParaRPr lang="zh-CN" altLang="en-US" sz="2400" b="1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17"/>
            </p:custDataLst>
          </p:nvPr>
        </p:nvSpPr>
        <p:spPr>
          <a:xfrm>
            <a:off x="767715" y="2987040"/>
            <a:ext cx="2254250" cy="2990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队伍建设</a:t>
            </a:r>
            <a:endParaRPr lang="zh-CN" altLang="en-US" sz="2400" b="1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95" name="圆角矩形 94"/>
          <p:cNvSpPr/>
          <p:nvPr>
            <p:custDataLst>
              <p:tags r:id="rId18"/>
            </p:custDataLst>
          </p:nvPr>
        </p:nvSpPr>
        <p:spPr>
          <a:xfrm>
            <a:off x="766445" y="3589020"/>
            <a:ext cx="2139950" cy="5022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gradFill>
              <a:gsLst>
                <a:gs pos="100000">
                  <a:srgbClr val="F5F0E6"/>
                </a:gs>
                <a:gs pos="0">
                  <a:srgbClr val="E37245"/>
                </a:gs>
              </a:gsLst>
              <a:lin ang="5400000" scaled="1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96" name="文本框 95"/>
          <p:cNvSpPr txBox="1"/>
          <p:nvPr>
            <p:custDataLst>
              <p:tags r:id="rId19"/>
            </p:custDataLst>
          </p:nvPr>
        </p:nvSpPr>
        <p:spPr>
          <a:xfrm>
            <a:off x="712470" y="3631565"/>
            <a:ext cx="2315210" cy="2508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安全稳定</a:t>
            </a:r>
            <a:endParaRPr lang="zh-CN" altLang="en-US" sz="2400" b="1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97" name="圆角矩形 96"/>
          <p:cNvSpPr/>
          <p:nvPr>
            <p:custDataLst>
              <p:tags r:id="rId20"/>
            </p:custDataLst>
          </p:nvPr>
        </p:nvSpPr>
        <p:spPr>
          <a:xfrm>
            <a:off x="3123565" y="3606165"/>
            <a:ext cx="2141220" cy="5022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gradFill>
              <a:gsLst>
                <a:gs pos="100000">
                  <a:srgbClr val="F5F0E6"/>
                </a:gs>
                <a:gs pos="0">
                  <a:srgbClr val="E37245"/>
                </a:gs>
              </a:gsLst>
              <a:lin ang="5400000" scaled="1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98" name="文本框 97"/>
          <p:cNvSpPr txBox="1"/>
          <p:nvPr>
            <p:custDataLst>
              <p:tags r:id="rId21"/>
            </p:custDataLst>
          </p:nvPr>
        </p:nvSpPr>
        <p:spPr>
          <a:xfrm>
            <a:off x="3009900" y="3606165"/>
            <a:ext cx="2414905" cy="307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家校协同</a:t>
            </a:r>
            <a:endParaRPr lang="zh-CN" altLang="en-US" sz="2400" b="1">
              <a:solidFill>
                <a:schemeClr val="accent6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600075" y="5005705"/>
            <a:ext cx="6536690" cy="142240"/>
            <a:chOff x="1235" y="3337"/>
            <a:chExt cx="10294" cy="224"/>
          </a:xfrm>
        </p:grpSpPr>
        <p:grpSp>
          <p:nvGrpSpPr>
            <p:cNvPr id="100" name="oiy8"/>
            <p:cNvGrpSpPr/>
            <p:nvPr/>
          </p:nvGrpSpPr>
          <p:grpSpPr>
            <a:xfrm>
              <a:off x="1235" y="3337"/>
              <a:ext cx="619" cy="224"/>
              <a:chOff x="3143986" y="3546009"/>
              <a:chExt cx="516006" cy="187081"/>
            </a:xfrm>
          </p:grpSpPr>
          <p:sp>
            <p:nvSpPr>
              <p:cNvPr id="101" name="oiy8-1"/>
              <p:cNvSpPr/>
              <p:nvPr>
                <p:custDataLst>
                  <p:tags r:id="rId22"/>
                </p:custDataLst>
              </p:nvPr>
            </p:nvSpPr>
            <p:spPr>
              <a:xfrm rot="16200000">
                <a:off x="3107679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02" name="oiy8-2"/>
              <p:cNvSpPr/>
              <p:nvPr>
                <p:custDataLst>
                  <p:tags r:id="rId23"/>
                </p:custDataLst>
              </p:nvPr>
            </p:nvSpPr>
            <p:spPr>
              <a:xfrm rot="16200000">
                <a:off x="3241525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03" name="oiy8-3"/>
              <p:cNvSpPr/>
              <p:nvPr>
                <p:custDataLst>
                  <p:tags r:id="rId24"/>
                </p:custDataLst>
              </p:nvPr>
            </p:nvSpPr>
            <p:spPr>
              <a:xfrm rot="16200000">
                <a:off x="3375371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04" name="oiy8-4"/>
              <p:cNvSpPr/>
              <p:nvPr>
                <p:custDataLst>
                  <p:tags r:id="rId25"/>
                </p:custDataLst>
              </p:nvPr>
            </p:nvSpPr>
            <p:spPr>
              <a:xfrm rot="16200000">
                <a:off x="3509217" y="3582316"/>
                <a:ext cx="187081" cy="114468"/>
              </a:xfrm>
              <a:custGeom>
                <a:avLst/>
                <a:gdLst>
                  <a:gd name="connsiteX0" fmla="*/ 0 w 342900"/>
                  <a:gd name="connsiteY0" fmla="*/ 0 h 171450"/>
                  <a:gd name="connsiteX1" fmla="*/ 342900 w 342900"/>
                  <a:gd name="connsiteY1" fmla="*/ 0 h 171450"/>
                  <a:gd name="connsiteX2" fmla="*/ 171450 w 342900"/>
                  <a:gd name="connsiteY2" fmla="*/ 171450 h 171450"/>
                  <a:gd name="connsiteX3" fmla="*/ 0 w 342900"/>
                  <a:gd name="connsiteY3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71450">
                    <a:moveTo>
                      <a:pt x="0" y="0"/>
                    </a:moveTo>
                    <a:lnTo>
                      <a:pt x="342900" y="0"/>
                    </a:lnTo>
                    <a:cubicBezTo>
                      <a:pt x="248211" y="0"/>
                      <a:pt x="171450" y="76761"/>
                      <a:pt x="171450" y="171450"/>
                    </a:cubicBezTo>
                    <a:cubicBezTo>
                      <a:pt x="171450" y="76761"/>
                      <a:pt x="94689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rnd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cxnSp>
          <p:nvCxnSpPr>
            <p:cNvPr id="105" name="oiy10"/>
            <p:cNvCxnSpPr/>
            <p:nvPr/>
          </p:nvCxnSpPr>
          <p:spPr>
            <a:xfrm flipH="1">
              <a:off x="1797" y="3463"/>
              <a:ext cx="9732" cy="0"/>
            </a:xfrm>
            <a:prstGeom prst="line">
              <a:avLst/>
            </a:prstGeom>
            <a:ln w="12700">
              <a:gradFill>
                <a:gsLst>
                  <a:gs pos="0">
                    <a:schemeClr val="accent1"/>
                  </a:gs>
                  <a:gs pos="4300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108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文本框 105"/>
          <p:cNvSpPr txBox="1"/>
          <p:nvPr/>
        </p:nvSpPr>
        <p:spPr>
          <a:xfrm>
            <a:off x="702310" y="5316855"/>
            <a:ext cx="6522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把工作着力点放在</a:t>
            </a:r>
            <a:r>
              <a:rPr lang="en-US" altLang="zh-CN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扎根</a:t>
            </a:r>
            <a:r>
              <a:rPr lang="en-US" altLang="zh-CN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与</a:t>
            </a:r>
            <a:r>
              <a:rPr lang="en-US" altLang="zh-CN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拔节</a:t>
            </a:r>
            <a:r>
              <a:rPr lang="en-US" altLang="zh-CN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000" b="1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两个维度。</a:t>
            </a:r>
            <a:endParaRPr lang="zh-CN" altLang="en-US" sz="2000"/>
          </a:p>
        </p:txBody>
      </p:sp>
      <p:sp>
        <p:nvSpPr>
          <p:cNvPr id="49" name="任意多边形: 形状 150"/>
          <p:cNvSpPr/>
          <p:nvPr>
            <p:custDataLst>
              <p:tags r:id="rId26"/>
            </p:custDataLst>
          </p:nvPr>
        </p:nvSpPr>
        <p:spPr>
          <a:xfrm>
            <a:off x="0" y="5781040"/>
            <a:ext cx="12192000" cy="945307"/>
          </a:xfrm>
          <a:custGeom>
            <a:avLst/>
            <a:gdLst>
              <a:gd name="connsiteX0" fmla="*/ 12192000 w 12192000"/>
              <a:gd name="connsiteY0" fmla="*/ 0 h 2422954"/>
              <a:gd name="connsiteX1" fmla="*/ 12192000 w 12192000"/>
              <a:gd name="connsiteY1" fmla="*/ 2422954 h 2422954"/>
              <a:gd name="connsiteX2" fmla="*/ 0 w 12192000"/>
              <a:gd name="connsiteY2" fmla="*/ 2422954 h 2422954"/>
              <a:gd name="connsiteX3" fmla="*/ 0 w 12192000"/>
              <a:gd name="connsiteY3" fmla="*/ 19086 h 2422954"/>
              <a:gd name="connsiteX4" fmla="*/ 290583 w 12192000"/>
              <a:gd name="connsiteY4" fmla="*/ 158526 h 2422954"/>
              <a:gd name="connsiteX5" fmla="*/ 6076113 w 12192000"/>
              <a:gd name="connsiteY5" fmla="*/ 1203686 h 2422954"/>
              <a:gd name="connsiteX6" fmla="*/ 11861643 w 12192000"/>
              <a:gd name="connsiteY6" fmla="*/ 158526 h 2422954"/>
              <a:gd name="connsiteX0-1" fmla="*/ 12192000 w 12192000"/>
              <a:gd name="connsiteY0-2" fmla="*/ 0 h 2422954"/>
              <a:gd name="connsiteX1-3" fmla="*/ 12192000 w 12192000"/>
              <a:gd name="connsiteY1-4" fmla="*/ 2422954 h 2422954"/>
              <a:gd name="connsiteX2-5" fmla="*/ 0 w 12192000"/>
              <a:gd name="connsiteY2-6" fmla="*/ 2422954 h 2422954"/>
              <a:gd name="connsiteX3-7" fmla="*/ 0 w 12192000"/>
              <a:gd name="connsiteY3-8" fmla="*/ 19086 h 2422954"/>
              <a:gd name="connsiteX4-9" fmla="*/ 290583 w 12192000"/>
              <a:gd name="connsiteY4-10" fmla="*/ 158526 h 2422954"/>
              <a:gd name="connsiteX5-11" fmla="*/ 6085945 w 12192000"/>
              <a:gd name="connsiteY5-12" fmla="*/ 1653254 h 2422954"/>
              <a:gd name="connsiteX6-13" fmla="*/ 11861643 w 12192000"/>
              <a:gd name="connsiteY6-14" fmla="*/ 158526 h 2422954"/>
              <a:gd name="connsiteX7" fmla="*/ 12192000 w 12192000"/>
              <a:gd name="connsiteY7" fmla="*/ 0 h 242295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" y="connsiteY7"/>
              </a:cxn>
            </a:cxnLst>
            <a:rect l="l" t="t" r="r" b="b"/>
            <a:pathLst>
              <a:path w="12192000" h="2422954">
                <a:moveTo>
                  <a:pt x="12192000" y="0"/>
                </a:moveTo>
                <a:lnTo>
                  <a:pt x="12192000" y="2422954"/>
                </a:lnTo>
                <a:lnTo>
                  <a:pt x="0" y="2422954"/>
                </a:lnTo>
                <a:lnTo>
                  <a:pt x="0" y="19086"/>
                </a:lnTo>
                <a:lnTo>
                  <a:pt x="290583" y="158526"/>
                </a:lnTo>
                <a:cubicBezTo>
                  <a:pt x="1771230" y="804280"/>
                  <a:pt x="3826555" y="1653254"/>
                  <a:pt x="6085945" y="1653254"/>
                </a:cubicBezTo>
                <a:cubicBezTo>
                  <a:pt x="8345335" y="1653254"/>
                  <a:pt x="10380997" y="804280"/>
                  <a:pt x="11861643" y="158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F7AD1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1" name="任意多边形: 形状 151"/>
          <p:cNvSpPr/>
          <p:nvPr>
            <p:custDataLst>
              <p:tags r:id="rId27"/>
            </p:custDataLst>
          </p:nvPr>
        </p:nvSpPr>
        <p:spPr>
          <a:xfrm>
            <a:off x="0" y="5908883"/>
            <a:ext cx="12192000" cy="945307"/>
          </a:xfrm>
          <a:custGeom>
            <a:avLst/>
            <a:gdLst>
              <a:gd name="connsiteX0" fmla="*/ 12192000 w 12192000"/>
              <a:gd name="connsiteY0" fmla="*/ 0 h 2422954"/>
              <a:gd name="connsiteX1" fmla="*/ 12192000 w 12192000"/>
              <a:gd name="connsiteY1" fmla="*/ 2422954 h 2422954"/>
              <a:gd name="connsiteX2" fmla="*/ 0 w 12192000"/>
              <a:gd name="connsiteY2" fmla="*/ 2422954 h 2422954"/>
              <a:gd name="connsiteX3" fmla="*/ 0 w 12192000"/>
              <a:gd name="connsiteY3" fmla="*/ 19086 h 2422954"/>
              <a:gd name="connsiteX4" fmla="*/ 290583 w 12192000"/>
              <a:gd name="connsiteY4" fmla="*/ 158526 h 2422954"/>
              <a:gd name="connsiteX5" fmla="*/ 6076113 w 12192000"/>
              <a:gd name="connsiteY5" fmla="*/ 1203686 h 2422954"/>
              <a:gd name="connsiteX6" fmla="*/ 11861643 w 12192000"/>
              <a:gd name="connsiteY6" fmla="*/ 158526 h 2422954"/>
              <a:gd name="connsiteX0-1" fmla="*/ 12192000 w 12192000"/>
              <a:gd name="connsiteY0-2" fmla="*/ 0 h 2422954"/>
              <a:gd name="connsiteX1-3" fmla="*/ 12192000 w 12192000"/>
              <a:gd name="connsiteY1-4" fmla="*/ 2422954 h 2422954"/>
              <a:gd name="connsiteX2-5" fmla="*/ 0 w 12192000"/>
              <a:gd name="connsiteY2-6" fmla="*/ 2422954 h 2422954"/>
              <a:gd name="connsiteX3-7" fmla="*/ 0 w 12192000"/>
              <a:gd name="connsiteY3-8" fmla="*/ 19086 h 2422954"/>
              <a:gd name="connsiteX4-9" fmla="*/ 290583 w 12192000"/>
              <a:gd name="connsiteY4-10" fmla="*/ 158526 h 2422954"/>
              <a:gd name="connsiteX5-11" fmla="*/ 6046616 w 12192000"/>
              <a:gd name="connsiteY5-12" fmla="*/ 1629593 h 2422954"/>
              <a:gd name="connsiteX6-13" fmla="*/ 11861643 w 12192000"/>
              <a:gd name="connsiteY6-14" fmla="*/ 158526 h 2422954"/>
              <a:gd name="connsiteX7" fmla="*/ 12192000 w 12192000"/>
              <a:gd name="connsiteY7" fmla="*/ 0 h 242295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" y="connsiteY7"/>
              </a:cxn>
            </a:cxnLst>
            <a:rect l="l" t="t" r="r" b="b"/>
            <a:pathLst>
              <a:path w="12192000" h="2422954">
                <a:moveTo>
                  <a:pt x="12192000" y="0"/>
                </a:moveTo>
                <a:lnTo>
                  <a:pt x="12192000" y="2422954"/>
                </a:lnTo>
                <a:lnTo>
                  <a:pt x="0" y="2422954"/>
                </a:lnTo>
                <a:lnTo>
                  <a:pt x="0" y="19086"/>
                </a:lnTo>
                <a:lnTo>
                  <a:pt x="290583" y="158526"/>
                </a:lnTo>
                <a:cubicBezTo>
                  <a:pt x="1771230" y="804280"/>
                  <a:pt x="3787226" y="1629593"/>
                  <a:pt x="6046616" y="1629593"/>
                </a:cubicBezTo>
                <a:cubicBezTo>
                  <a:pt x="8306006" y="1629593"/>
                  <a:pt x="10380997" y="804280"/>
                  <a:pt x="11861643" y="158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4F8D8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任意多边形: 形状 26"/>
          <p:cNvSpPr/>
          <p:nvPr/>
        </p:nvSpPr>
        <p:spPr>
          <a:xfrm>
            <a:off x="-116205" y="2505710"/>
            <a:ext cx="12424410" cy="4394200"/>
          </a:xfrm>
          <a:custGeom>
            <a:avLst/>
            <a:gdLst>
              <a:gd name="connsiteX0" fmla="*/ 3652203 w 7304406"/>
              <a:gd name="connsiteY0" fmla="*/ 0 h 2365829"/>
              <a:gd name="connsiteX1" fmla="*/ 7174650 w 7304406"/>
              <a:gd name="connsiteY1" fmla="*/ 2096473 h 2365829"/>
              <a:gd name="connsiteX2" fmla="*/ 7304406 w 7304406"/>
              <a:gd name="connsiteY2" fmla="*/ 2365829 h 2365829"/>
              <a:gd name="connsiteX3" fmla="*/ 0 w 7304406"/>
              <a:gd name="connsiteY3" fmla="*/ 2365829 h 2365829"/>
              <a:gd name="connsiteX4" fmla="*/ 129756 w 7304406"/>
              <a:gd name="connsiteY4" fmla="*/ 2096473 h 2365829"/>
              <a:gd name="connsiteX5" fmla="*/ 3652203 w 7304406"/>
              <a:gd name="connsiteY5" fmla="*/ 0 h 236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04406" h="2365829">
                <a:moveTo>
                  <a:pt x="3652203" y="0"/>
                </a:moveTo>
                <a:cubicBezTo>
                  <a:pt x="5173243" y="0"/>
                  <a:pt x="6496287" y="847720"/>
                  <a:pt x="7174650" y="2096473"/>
                </a:cubicBezTo>
                <a:lnTo>
                  <a:pt x="7304406" y="2365829"/>
                </a:lnTo>
                <a:lnTo>
                  <a:pt x="0" y="2365829"/>
                </a:lnTo>
                <a:lnTo>
                  <a:pt x="129756" y="2096473"/>
                </a:lnTo>
                <a:cubicBezTo>
                  <a:pt x="808120" y="847720"/>
                  <a:pt x="2131164" y="0"/>
                  <a:pt x="3652203" y="0"/>
                </a:cubicBezTo>
                <a:close/>
              </a:path>
            </a:pathLst>
          </a:custGeom>
          <a:gradFill>
            <a:gsLst>
              <a:gs pos="0">
                <a:srgbClr val="55978E">
                  <a:alpha val="30000"/>
                </a:srgbClr>
              </a:gs>
              <a:gs pos="100000">
                <a:srgbClr val="5BA39B">
                  <a:alpha val="0"/>
                </a:srgbClr>
              </a:gs>
            </a:gsLst>
            <a:lin ang="5400000" scaled="0"/>
          </a:gradFill>
          <a:ln>
            <a:solidFill>
              <a:srgbClr val="344F47">
                <a:alpha val="6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en-US"/>
          </a:p>
        </p:txBody>
      </p:sp>
      <p:sp>
        <p:nvSpPr>
          <p:cNvPr id="43" name="任意多边形: 形状 25"/>
          <p:cNvSpPr/>
          <p:nvPr/>
        </p:nvSpPr>
        <p:spPr>
          <a:xfrm>
            <a:off x="1420495" y="3251200"/>
            <a:ext cx="9351010" cy="3585845"/>
          </a:xfrm>
          <a:custGeom>
            <a:avLst/>
            <a:gdLst>
              <a:gd name="connsiteX0" fmla="*/ 3652203 w 7304406"/>
              <a:gd name="connsiteY0" fmla="*/ 0 h 2365829"/>
              <a:gd name="connsiteX1" fmla="*/ 7174650 w 7304406"/>
              <a:gd name="connsiteY1" fmla="*/ 2096473 h 2365829"/>
              <a:gd name="connsiteX2" fmla="*/ 7304406 w 7304406"/>
              <a:gd name="connsiteY2" fmla="*/ 2365829 h 2365829"/>
              <a:gd name="connsiteX3" fmla="*/ 0 w 7304406"/>
              <a:gd name="connsiteY3" fmla="*/ 2365829 h 2365829"/>
              <a:gd name="connsiteX4" fmla="*/ 129756 w 7304406"/>
              <a:gd name="connsiteY4" fmla="*/ 2096473 h 2365829"/>
              <a:gd name="connsiteX5" fmla="*/ 3652203 w 7304406"/>
              <a:gd name="connsiteY5" fmla="*/ 0 h 236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04406" h="2365829">
                <a:moveTo>
                  <a:pt x="3652203" y="0"/>
                </a:moveTo>
                <a:cubicBezTo>
                  <a:pt x="5173243" y="0"/>
                  <a:pt x="6496287" y="847720"/>
                  <a:pt x="7174650" y="2096473"/>
                </a:cubicBezTo>
                <a:lnTo>
                  <a:pt x="7304406" y="2365829"/>
                </a:lnTo>
                <a:lnTo>
                  <a:pt x="0" y="2365829"/>
                </a:lnTo>
                <a:lnTo>
                  <a:pt x="129756" y="2096473"/>
                </a:lnTo>
                <a:cubicBezTo>
                  <a:pt x="808120" y="847720"/>
                  <a:pt x="2131164" y="0"/>
                  <a:pt x="3652203" y="0"/>
                </a:cubicBezTo>
                <a:close/>
              </a:path>
            </a:pathLst>
          </a:custGeom>
          <a:noFill/>
          <a:ln>
            <a:gradFill>
              <a:gsLst>
                <a:gs pos="0">
                  <a:schemeClr val="accent6"/>
                </a:gs>
                <a:gs pos="50000">
                  <a:srgbClr val="344F47">
                    <a:alpha val="0"/>
                  </a:srgbClr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en-US"/>
          </a:p>
        </p:txBody>
      </p:sp>
      <p:sp>
        <p:nvSpPr>
          <p:cNvPr id="42" name="任意多边形: 形状 24"/>
          <p:cNvSpPr/>
          <p:nvPr/>
        </p:nvSpPr>
        <p:spPr>
          <a:xfrm>
            <a:off x="2223770" y="3767455"/>
            <a:ext cx="7745095" cy="2863215"/>
          </a:xfrm>
          <a:custGeom>
            <a:avLst/>
            <a:gdLst>
              <a:gd name="connsiteX0" fmla="*/ 3652203 w 7304406"/>
              <a:gd name="connsiteY0" fmla="*/ 0 h 2365829"/>
              <a:gd name="connsiteX1" fmla="*/ 7174650 w 7304406"/>
              <a:gd name="connsiteY1" fmla="*/ 2096473 h 2365829"/>
              <a:gd name="connsiteX2" fmla="*/ 7304406 w 7304406"/>
              <a:gd name="connsiteY2" fmla="*/ 2365829 h 2365829"/>
              <a:gd name="connsiteX3" fmla="*/ 0 w 7304406"/>
              <a:gd name="connsiteY3" fmla="*/ 2365829 h 2365829"/>
              <a:gd name="connsiteX4" fmla="*/ 129756 w 7304406"/>
              <a:gd name="connsiteY4" fmla="*/ 2096473 h 2365829"/>
              <a:gd name="connsiteX5" fmla="*/ 3652203 w 7304406"/>
              <a:gd name="connsiteY5" fmla="*/ 0 h 236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04406" h="2365829">
                <a:moveTo>
                  <a:pt x="3652203" y="0"/>
                </a:moveTo>
                <a:cubicBezTo>
                  <a:pt x="5173243" y="0"/>
                  <a:pt x="6496287" y="847720"/>
                  <a:pt x="7174650" y="2096473"/>
                </a:cubicBezTo>
                <a:lnTo>
                  <a:pt x="7304406" y="2365829"/>
                </a:lnTo>
                <a:lnTo>
                  <a:pt x="0" y="2365829"/>
                </a:lnTo>
                <a:lnTo>
                  <a:pt x="129756" y="2096473"/>
                </a:lnTo>
                <a:cubicBezTo>
                  <a:pt x="808120" y="847720"/>
                  <a:pt x="2131164" y="0"/>
                  <a:pt x="3652203" y="0"/>
                </a:cubicBezTo>
                <a:close/>
              </a:path>
            </a:pathLst>
          </a:custGeom>
          <a:blipFill rotWithShape="1">
            <a:blip r:embed="rId1"/>
            <a:stretch>
              <a:fillRect l="-6000" t="-38000" b="-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en-US"/>
          </a:p>
        </p:txBody>
      </p:sp>
      <p:sp>
        <p:nvSpPr>
          <p:cNvPr id="102" name="八边形 101"/>
          <p:cNvSpPr/>
          <p:nvPr/>
        </p:nvSpPr>
        <p:spPr>
          <a:xfrm>
            <a:off x="9661525" y="4746625"/>
            <a:ext cx="2253615" cy="9525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55978E"/>
              </a:gs>
              <a:gs pos="100000">
                <a:srgbClr val="C8DBD5"/>
              </a:gs>
            </a:gsLst>
            <a:lin ang="13500000" scaled="1"/>
            <a:tileRect/>
          </a:gradFill>
          <a:ln>
            <a:gradFill>
              <a:gsLst>
                <a:gs pos="0">
                  <a:srgbClr val="55978E"/>
                </a:gs>
                <a:gs pos="100000">
                  <a:srgbClr val="C8DBD5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2800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9753600" y="4694555"/>
            <a:ext cx="2012950" cy="744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待节</a:t>
            </a:r>
            <a:endParaRPr lang="zh-CN" altLang="en-US" sz="28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（回望前瞻）</a:t>
            </a:r>
            <a:endParaRPr lang="zh-CN" altLang="en-US" sz="280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3302000" y="1106170"/>
            <a:ext cx="558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 b="1" dirty="0"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这七个方面环环相扣、逐层递进</a:t>
            </a:r>
            <a:endParaRPr lang="zh-CN" altLang="en-US" sz="2800" b="1" dirty="0"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4" name="内容占位符 73"/>
          <p:cNvSpPr>
            <a:spLocks noGrp="1"/>
          </p:cNvSpPr>
          <p:nvPr>
            <p:ph sz="quarter" idx="11"/>
          </p:nvPr>
        </p:nvSpPr>
        <p:spPr>
          <a:xfrm>
            <a:off x="-796290" y="281305"/>
            <a:ext cx="8921115" cy="565150"/>
          </a:xfrm>
        </p:spPr>
        <p:txBody>
          <a:bodyPr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按照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一棵树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的成长逻辑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pic>
        <p:nvPicPr>
          <p:cNvPr id="85" name="图片 8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8" t="48411" r="1327" b="39640"/>
          <a:stretch>
            <a:fillRect/>
          </a:stretch>
        </p:blipFill>
        <p:spPr>
          <a:xfrm>
            <a:off x="8570238" y="1106058"/>
            <a:ext cx="775258" cy="503878"/>
          </a:xfrm>
          <a:custGeom>
            <a:avLst/>
            <a:gdLst>
              <a:gd name="connsiteX0" fmla="*/ 800100 w 1260845"/>
              <a:gd name="connsiteY0" fmla="*/ 0 h 819485"/>
              <a:gd name="connsiteX1" fmla="*/ 847961 w 1260845"/>
              <a:gd name="connsiteY1" fmla="*/ 7144 h 819485"/>
              <a:gd name="connsiteX2" fmla="*/ 889973 w 1260845"/>
              <a:gd name="connsiteY2" fmla="*/ 17699 h 819485"/>
              <a:gd name="connsiteX3" fmla="*/ 885917 w 1260845"/>
              <a:gd name="connsiteY3" fmla="*/ 17573 h 819485"/>
              <a:gd name="connsiteX4" fmla="*/ 838200 w 1260845"/>
              <a:gd name="connsiteY4" fmla="*/ 19050 h 819485"/>
              <a:gd name="connsiteX5" fmla="*/ 895350 w 1260845"/>
              <a:gd name="connsiteY5" fmla="*/ 19050 h 819485"/>
              <a:gd name="connsiteX6" fmla="*/ 889973 w 1260845"/>
              <a:gd name="connsiteY6" fmla="*/ 17699 h 819485"/>
              <a:gd name="connsiteX7" fmla="*/ 933450 w 1260845"/>
              <a:gd name="connsiteY7" fmla="*/ 19050 h 819485"/>
              <a:gd name="connsiteX8" fmla="*/ 990600 w 1260845"/>
              <a:gd name="connsiteY8" fmla="*/ 38100 h 819485"/>
              <a:gd name="connsiteX9" fmla="*/ 1047750 w 1260845"/>
              <a:gd name="connsiteY9" fmla="*/ 76200 h 819485"/>
              <a:gd name="connsiteX10" fmla="*/ 1200150 w 1260845"/>
              <a:gd name="connsiteY10" fmla="*/ 171450 h 819485"/>
              <a:gd name="connsiteX11" fmla="*/ 1219040 w 1260845"/>
              <a:gd name="connsiteY11" fmla="*/ 172311 h 819485"/>
              <a:gd name="connsiteX12" fmla="*/ 1238614 w 1260845"/>
              <a:gd name="connsiteY12" fmla="*/ 342255 h 819485"/>
              <a:gd name="connsiteX13" fmla="*/ 1260731 w 1260845"/>
              <a:gd name="connsiteY13" fmla="*/ 647700 h 819485"/>
              <a:gd name="connsiteX14" fmla="*/ 1225634 w 1260845"/>
              <a:gd name="connsiteY14" fmla="*/ 724654 h 819485"/>
              <a:gd name="connsiteX15" fmla="*/ 1205257 w 1260845"/>
              <a:gd name="connsiteY15" fmla="*/ 744296 h 819485"/>
              <a:gd name="connsiteX16" fmla="*/ 1162644 w 1260845"/>
              <a:gd name="connsiteY16" fmla="*/ 767707 h 819485"/>
              <a:gd name="connsiteX17" fmla="*/ 1123950 w 1260845"/>
              <a:gd name="connsiteY17" fmla="*/ 781050 h 819485"/>
              <a:gd name="connsiteX18" fmla="*/ 858718 w 1260845"/>
              <a:gd name="connsiteY18" fmla="*/ 817731 h 819485"/>
              <a:gd name="connsiteX19" fmla="*/ 843611 w 1260845"/>
              <a:gd name="connsiteY19" fmla="*/ 819485 h 819485"/>
              <a:gd name="connsiteX20" fmla="*/ 818063 w 1260845"/>
              <a:gd name="connsiteY20" fmla="*/ 819290 h 819485"/>
              <a:gd name="connsiteX21" fmla="*/ 765431 w 1260845"/>
              <a:gd name="connsiteY21" fmla="*/ 819150 h 819485"/>
              <a:gd name="connsiteX22" fmla="*/ 708281 w 1260845"/>
              <a:gd name="connsiteY22" fmla="*/ 800100 h 819485"/>
              <a:gd name="connsiteX23" fmla="*/ 374836 w 1260845"/>
              <a:gd name="connsiteY23" fmla="*/ 792357 h 819485"/>
              <a:gd name="connsiteX24" fmla="*/ 192972 w 1260845"/>
              <a:gd name="connsiteY24" fmla="*/ 786188 h 819485"/>
              <a:gd name="connsiteX25" fmla="*/ 133350 w 1260845"/>
              <a:gd name="connsiteY25" fmla="*/ 781050 h 819485"/>
              <a:gd name="connsiteX26" fmla="*/ 57150 w 1260845"/>
              <a:gd name="connsiteY26" fmla="*/ 685800 h 819485"/>
              <a:gd name="connsiteX27" fmla="*/ 38100 w 1260845"/>
              <a:gd name="connsiteY27" fmla="*/ 590550 h 819485"/>
              <a:gd name="connsiteX28" fmla="*/ 0 w 1260845"/>
              <a:gd name="connsiteY28" fmla="*/ 476250 h 819485"/>
              <a:gd name="connsiteX29" fmla="*/ 19050 w 1260845"/>
              <a:gd name="connsiteY29" fmla="*/ 419100 h 819485"/>
              <a:gd name="connsiteX30" fmla="*/ 152400 w 1260845"/>
              <a:gd name="connsiteY30" fmla="*/ 304800 h 819485"/>
              <a:gd name="connsiteX31" fmla="*/ 323850 w 1260845"/>
              <a:gd name="connsiteY31" fmla="*/ 228600 h 819485"/>
              <a:gd name="connsiteX32" fmla="*/ 438150 w 1260845"/>
              <a:gd name="connsiteY32" fmla="*/ 190500 h 819485"/>
              <a:gd name="connsiteX33" fmla="*/ 495300 w 1260845"/>
              <a:gd name="connsiteY33" fmla="*/ 152400 h 819485"/>
              <a:gd name="connsiteX34" fmla="*/ 552829 w 1260845"/>
              <a:gd name="connsiteY34" fmla="*/ 132768 h 819485"/>
              <a:gd name="connsiteX35" fmla="*/ 547532 w 1260845"/>
              <a:gd name="connsiteY35" fmla="*/ 138728 h 819485"/>
              <a:gd name="connsiteX36" fmla="*/ 543837 w 1260845"/>
              <a:gd name="connsiteY36" fmla="*/ 141863 h 819485"/>
              <a:gd name="connsiteX37" fmla="*/ 547423 w 1260845"/>
              <a:gd name="connsiteY37" fmla="*/ 138850 h 819485"/>
              <a:gd name="connsiteX38" fmla="*/ 547532 w 1260845"/>
              <a:gd name="connsiteY38" fmla="*/ 138728 h 819485"/>
              <a:gd name="connsiteX39" fmla="*/ 550535 w 1260845"/>
              <a:gd name="connsiteY39" fmla="*/ 136179 h 819485"/>
              <a:gd name="connsiteX40" fmla="*/ 628650 w 1260845"/>
              <a:gd name="connsiteY40" fmla="*/ 76200 h 819485"/>
              <a:gd name="connsiteX41" fmla="*/ 685800 w 1260845"/>
              <a:gd name="connsiteY41" fmla="*/ 57150 h 819485"/>
              <a:gd name="connsiteX42" fmla="*/ 800100 w 1260845"/>
              <a:gd name="connsiteY42" fmla="*/ 0 h 81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60845" h="819485">
                <a:moveTo>
                  <a:pt x="800100" y="0"/>
                </a:moveTo>
                <a:cubicBezTo>
                  <a:pt x="816290" y="0"/>
                  <a:pt x="832165" y="3175"/>
                  <a:pt x="847961" y="7144"/>
                </a:cubicBezTo>
                <a:lnTo>
                  <a:pt x="889973" y="17699"/>
                </a:lnTo>
                <a:lnTo>
                  <a:pt x="885917" y="17573"/>
                </a:lnTo>
                <a:cubicBezTo>
                  <a:pt x="870011" y="18066"/>
                  <a:pt x="854075" y="19050"/>
                  <a:pt x="838200" y="19050"/>
                </a:cubicBezTo>
                <a:lnTo>
                  <a:pt x="895350" y="19050"/>
                </a:lnTo>
                <a:lnTo>
                  <a:pt x="889973" y="17699"/>
                </a:lnTo>
                <a:lnTo>
                  <a:pt x="933450" y="19050"/>
                </a:lnTo>
                <a:cubicBezTo>
                  <a:pt x="953375" y="21541"/>
                  <a:pt x="972639" y="29120"/>
                  <a:pt x="990600" y="38100"/>
                </a:cubicBezTo>
                <a:cubicBezTo>
                  <a:pt x="1011078" y="48339"/>
                  <a:pt x="1028700" y="63500"/>
                  <a:pt x="1047750" y="76200"/>
                </a:cubicBezTo>
                <a:cubicBezTo>
                  <a:pt x="1097595" y="109430"/>
                  <a:pt x="1149350" y="139700"/>
                  <a:pt x="1200150" y="171450"/>
                </a:cubicBezTo>
                <a:lnTo>
                  <a:pt x="1219040" y="172311"/>
                </a:lnTo>
                <a:lnTo>
                  <a:pt x="1238614" y="342255"/>
                </a:lnTo>
                <a:cubicBezTo>
                  <a:pt x="1247838" y="443931"/>
                  <a:pt x="1254910" y="545821"/>
                  <a:pt x="1260731" y="647700"/>
                </a:cubicBezTo>
                <a:cubicBezTo>
                  <a:pt x="1262375" y="676466"/>
                  <a:pt x="1246092" y="702273"/>
                  <a:pt x="1225634" y="724654"/>
                </a:cubicBezTo>
                <a:lnTo>
                  <a:pt x="1205257" y="744296"/>
                </a:lnTo>
                <a:lnTo>
                  <a:pt x="1162644" y="767707"/>
                </a:lnTo>
                <a:cubicBezTo>
                  <a:pt x="1147937" y="774673"/>
                  <a:pt x="1134591" y="779572"/>
                  <a:pt x="1123950" y="781050"/>
                </a:cubicBezTo>
                <a:cubicBezTo>
                  <a:pt x="1007488" y="797225"/>
                  <a:pt x="923485" y="809352"/>
                  <a:pt x="858718" y="817731"/>
                </a:cubicBezTo>
                <a:lnTo>
                  <a:pt x="843611" y="819485"/>
                </a:lnTo>
                <a:lnTo>
                  <a:pt x="818063" y="819290"/>
                </a:lnTo>
                <a:cubicBezTo>
                  <a:pt x="801832" y="819203"/>
                  <a:pt x="784335" y="819150"/>
                  <a:pt x="765431" y="819150"/>
                </a:cubicBezTo>
                <a:cubicBezTo>
                  <a:pt x="745351" y="819150"/>
                  <a:pt x="727331" y="806450"/>
                  <a:pt x="708281" y="800100"/>
                </a:cubicBezTo>
                <a:cubicBezTo>
                  <a:pt x="597156" y="796925"/>
                  <a:pt x="485984" y="794938"/>
                  <a:pt x="374836" y="792357"/>
                </a:cubicBezTo>
                <a:lnTo>
                  <a:pt x="192972" y="786188"/>
                </a:lnTo>
                <a:lnTo>
                  <a:pt x="133350" y="781050"/>
                </a:lnTo>
                <a:cubicBezTo>
                  <a:pt x="77074" y="772164"/>
                  <a:pt x="68020" y="729278"/>
                  <a:pt x="57150" y="685800"/>
                </a:cubicBezTo>
                <a:cubicBezTo>
                  <a:pt x="49297" y="654388"/>
                  <a:pt x="46619" y="621788"/>
                  <a:pt x="38100" y="590550"/>
                </a:cubicBezTo>
                <a:cubicBezTo>
                  <a:pt x="27533" y="551804"/>
                  <a:pt x="12700" y="514350"/>
                  <a:pt x="0" y="476250"/>
                </a:cubicBezTo>
                <a:cubicBezTo>
                  <a:pt x="6350" y="457200"/>
                  <a:pt x="7911" y="435808"/>
                  <a:pt x="19050" y="419100"/>
                </a:cubicBezTo>
                <a:cubicBezTo>
                  <a:pt x="45584" y="379300"/>
                  <a:pt x="117188" y="331209"/>
                  <a:pt x="152400" y="304800"/>
                </a:cubicBezTo>
                <a:cubicBezTo>
                  <a:pt x="264521" y="276770"/>
                  <a:pt x="206149" y="299220"/>
                  <a:pt x="323850" y="228600"/>
                </a:cubicBezTo>
                <a:cubicBezTo>
                  <a:pt x="358288" y="207937"/>
                  <a:pt x="401450" y="206811"/>
                  <a:pt x="438150" y="190500"/>
                </a:cubicBezTo>
                <a:cubicBezTo>
                  <a:pt x="459072" y="181201"/>
                  <a:pt x="474822" y="162639"/>
                  <a:pt x="495300" y="152400"/>
                </a:cubicBezTo>
                <a:cubicBezTo>
                  <a:pt x="549844" y="125128"/>
                  <a:pt x="556322" y="127028"/>
                  <a:pt x="552829" y="132768"/>
                </a:cubicBezTo>
                <a:lnTo>
                  <a:pt x="547532" y="138728"/>
                </a:lnTo>
                <a:lnTo>
                  <a:pt x="543837" y="141863"/>
                </a:lnTo>
                <a:cubicBezTo>
                  <a:pt x="543789" y="141996"/>
                  <a:pt x="545454" y="140679"/>
                  <a:pt x="547423" y="138850"/>
                </a:cubicBezTo>
                <a:lnTo>
                  <a:pt x="547532" y="138728"/>
                </a:lnTo>
                <a:lnTo>
                  <a:pt x="550535" y="136179"/>
                </a:lnTo>
                <a:cubicBezTo>
                  <a:pt x="560311" y="128239"/>
                  <a:pt x="582586" y="110748"/>
                  <a:pt x="628650" y="76200"/>
                </a:cubicBezTo>
                <a:cubicBezTo>
                  <a:pt x="647700" y="69850"/>
                  <a:pt x="667839" y="66130"/>
                  <a:pt x="685800" y="57150"/>
                </a:cubicBezTo>
                <a:cubicBezTo>
                  <a:pt x="724327" y="37887"/>
                  <a:pt x="752217" y="0"/>
                  <a:pt x="800100" y="0"/>
                </a:cubicBezTo>
                <a:close/>
              </a:path>
            </a:pathLst>
          </a:cu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2775066" y="1105997"/>
            <a:ext cx="1044202" cy="777446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sp>
        <p:nvSpPr>
          <p:cNvPr id="113" name="八边形 112"/>
          <p:cNvSpPr/>
          <p:nvPr/>
        </p:nvSpPr>
        <p:spPr>
          <a:xfrm>
            <a:off x="2619375" y="2268855"/>
            <a:ext cx="2253615" cy="9525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55978E"/>
              </a:gs>
              <a:gs pos="100000">
                <a:srgbClr val="C8DBD5"/>
              </a:gs>
            </a:gsLst>
            <a:lin ang="13500000" scaled="1"/>
            <a:tileRect/>
          </a:gradFill>
          <a:ln>
            <a:gradFill>
              <a:gsLst>
                <a:gs pos="0">
                  <a:srgbClr val="55978E"/>
                </a:gs>
                <a:gs pos="100000">
                  <a:srgbClr val="C8DBD5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2800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2717800" y="2221230"/>
            <a:ext cx="198056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固本</a:t>
            </a:r>
            <a:endParaRPr lang="zh-CN" altLang="en-US" sz="280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（抓实教学）</a:t>
            </a:r>
            <a:endParaRPr lang="zh-CN" altLang="en-US" sz="2800"/>
          </a:p>
        </p:txBody>
      </p:sp>
      <p:sp>
        <p:nvSpPr>
          <p:cNvPr id="97" name="八边形 96"/>
          <p:cNvSpPr/>
          <p:nvPr/>
        </p:nvSpPr>
        <p:spPr>
          <a:xfrm>
            <a:off x="7600315" y="2337435"/>
            <a:ext cx="2253615" cy="9525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55978E"/>
              </a:gs>
              <a:gs pos="100000">
                <a:srgbClr val="C8DBD5"/>
              </a:gs>
            </a:gsLst>
            <a:lin ang="13500000" scaled="1"/>
            <a:tileRect/>
          </a:gradFill>
          <a:ln>
            <a:gradFill>
              <a:gsLst>
                <a:gs pos="0">
                  <a:srgbClr val="55978E"/>
                </a:gs>
                <a:gs pos="100000">
                  <a:srgbClr val="C8DBD5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2800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7638415" y="2347595"/>
            <a:ext cx="2167255" cy="337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护木</a:t>
            </a:r>
            <a:endParaRPr lang="zh-CN" altLang="en-US" sz="280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（守牢底线）</a:t>
            </a:r>
            <a:endParaRPr lang="zh-CN" altLang="en-US" sz="280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八边形 99"/>
          <p:cNvSpPr/>
          <p:nvPr/>
        </p:nvSpPr>
        <p:spPr>
          <a:xfrm>
            <a:off x="5138420" y="1859280"/>
            <a:ext cx="2253615" cy="9525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DD5723"/>
              </a:gs>
              <a:gs pos="100000">
                <a:srgbClr val="E37245"/>
              </a:gs>
            </a:gsLst>
            <a:lin ang="13500000" scaled="1"/>
            <a:tileRect/>
          </a:gradFill>
          <a:ln>
            <a:gradFill>
              <a:gsLst>
                <a:gs pos="0">
                  <a:srgbClr val="E88D67"/>
                </a:gs>
                <a:gs pos="100000">
                  <a:srgbClr val="F7D8CB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2800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5193030" y="1828165"/>
            <a:ext cx="2175510" cy="800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展叶</a:t>
            </a:r>
            <a:endParaRPr lang="zh-CN" altLang="en-US" sz="28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（五育润心）</a:t>
            </a:r>
            <a:endParaRPr lang="zh-CN" altLang="en-US" sz="28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1" name="八边形 100"/>
          <p:cNvSpPr/>
          <p:nvPr/>
        </p:nvSpPr>
        <p:spPr>
          <a:xfrm>
            <a:off x="290830" y="4745355"/>
            <a:ext cx="2253615" cy="9525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55978E"/>
              </a:gs>
              <a:gs pos="100000">
                <a:srgbClr val="C8DBD5"/>
              </a:gs>
            </a:gsLst>
            <a:lin ang="13500000" scaled="1"/>
            <a:tileRect/>
          </a:gradFill>
          <a:ln>
            <a:gradFill>
              <a:gsLst>
                <a:gs pos="0">
                  <a:srgbClr val="55978E"/>
                </a:gs>
                <a:gs pos="100000">
                  <a:srgbClr val="C8DBD5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2800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-155575" y="4722495"/>
            <a:ext cx="3033395" cy="706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扎根</a:t>
            </a:r>
            <a:endParaRPr lang="zh-CN" altLang="en-US" sz="28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（把稳方向）</a:t>
            </a:r>
            <a:endParaRPr lang="zh-CN" altLang="en-US" sz="28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3" name="八边形 102"/>
          <p:cNvSpPr/>
          <p:nvPr/>
        </p:nvSpPr>
        <p:spPr>
          <a:xfrm>
            <a:off x="640080" y="3429000"/>
            <a:ext cx="2253615" cy="9525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DD5723"/>
              </a:gs>
              <a:gs pos="100000">
                <a:srgbClr val="E37245"/>
              </a:gs>
            </a:gsLst>
            <a:lin ang="13500000" scaled="1"/>
            <a:tileRect/>
          </a:gradFill>
          <a:ln>
            <a:gradFill>
              <a:gsLst>
                <a:gs pos="0">
                  <a:srgbClr val="E88D67"/>
                </a:gs>
                <a:gs pos="100000">
                  <a:srgbClr val="F7D8CB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2800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718185" y="3392805"/>
            <a:ext cx="20224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壮干</a:t>
            </a:r>
            <a:endParaRPr lang="zh-CN" altLang="en-US" sz="28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（建强队伍）</a:t>
            </a:r>
            <a:endParaRPr lang="zh-CN" altLang="en-US" sz="28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4" name="八边形 103"/>
          <p:cNvSpPr/>
          <p:nvPr/>
        </p:nvSpPr>
        <p:spPr>
          <a:xfrm>
            <a:off x="9345295" y="3423285"/>
            <a:ext cx="2253615" cy="95250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DD5723"/>
              </a:gs>
              <a:gs pos="100000">
                <a:srgbClr val="E37245"/>
              </a:gs>
            </a:gsLst>
            <a:lin ang="13500000" scaled="1"/>
            <a:tileRect/>
          </a:gradFill>
          <a:ln>
            <a:gradFill>
              <a:gsLst>
                <a:gs pos="0">
                  <a:srgbClr val="E88D67"/>
                </a:gs>
                <a:gs pos="100000">
                  <a:srgbClr val="F7D8CB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2800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9444990" y="3384550"/>
            <a:ext cx="20535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润泽</a:t>
            </a:r>
            <a:endParaRPr lang="zh-CN" altLang="en-US" sz="28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（家校聚力）</a:t>
            </a:r>
            <a:endParaRPr lang="zh-CN" altLang="en-US" sz="280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一、扎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根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把稳方向，夯实办学之基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8" t="48411" r="1327" b="39640"/>
          <a:stretch>
            <a:fillRect/>
          </a:stretch>
        </p:blipFill>
        <p:spPr>
          <a:xfrm>
            <a:off x="8343543" y="1020333"/>
            <a:ext cx="775258" cy="503878"/>
          </a:xfrm>
          <a:custGeom>
            <a:avLst/>
            <a:gdLst>
              <a:gd name="connsiteX0" fmla="*/ 800100 w 1260845"/>
              <a:gd name="connsiteY0" fmla="*/ 0 h 819485"/>
              <a:gd name="connsiteX1" fmla="*/ 847961 w 1260845"/>
              <a:gd name="connsiteY1" fmla="*/ 7144 h 819485"/>
              <a:gd name="connsiteX2" fmla="*/ 889973 w 1260845"/>
              <a:gd name="connsiteY2" fmla="*/ 17699 h 819485"/>
              <a:gd name="connsiteX3" fmla="*/ 885917 w 1260845"/>
              <a:gd name="connsiteY3" fmla="*/ 17573 h 819485"/>
              <a:gd name="connsiteX4" fmla="*/ 838200 w 1260845"/>
              <a:gd name="connsiteY4" fmla="*/ 19050 h 819485"/>
              <a:gd name="connsiteX5" fmla="*/ 895350 w 1260845"/>
              <a:gd name="connsiteY5" fmla="*/ 19050 h 819485"/>
              <a:gd name="connsiteX6" fmla="*/ 889973 w 1260845"/>
              <a:gd name="connsiteY6" fmla="*/ 17699 h 819485"/>
              <a:gd name="connsiteX7" fmla="*/ 933450 w 1260845"/>
              <a:gd name="connsiteY7" fmla="*/ 19050 h 819485"/>
              <a:gd name="connsiteX8" fmla="*/ 990600 w 1260845"/>
              <a:gd name="connsiteY8" fmla="*/ 38100 h 819485"/>
              <a:gd name="connsiteX9" fmla="*/ 1047750 w 1260845"/>
              <a:gd name="connsiteY9" fmla="*/ 76200 h 819485"/>
              <a:gd name="connsiteX10" fmla="*/ 1200150 w 1260845"/>
              <a:gd name="connsiteY10" fmla="*/ 171450 h 819485"/>
              <a:gd name="connsiteX11" fmla="*/ 1219040 w 1260845"/>
              <a:gd name="connsiteY11" fmla="*/ 172311 h 819485"/>
              <a:gd name="connsiteX12" fmla="*/ 1238614 w 1260845"/>
              <a:gd name="connsiteY12" fmla="*/ 342255 h 819485"/>
              <a:gd name="connsiteX13" fmla="*/ 1260731 w 1260845"/>
              <a:gd name="connsiteY13" fmla="*/ 647700 h 819485"/>
              <a:gd name="connsiteX14" fmla="*/ 1225634 w 1260845"/>
              <a:gd name="connsiteY14" fmla="*/ 724654 h 819485"/>
              <a:gd name="connsiteX15" fmla="*/ 1205257 w 1260845"/>
              <a:gd name="connsiteY15" fmla="*/ 744296 h 819485"/>
              <a:gd name="connsiteX16" fmla="*/ 1162644 w 1260845"/>
              <a:gd name="connsiteY16" fmla="*/ 767707 h 819485"/>
              <a:gd name="connsiteX17" fmla="*/ 1123950 w 1260845"/>
              <a:gd name="connsiteY17" fmla="*/ 781050 h 819485"/>
              <a:gd name="connsiteX18" fmla="*/ 858718 w 1260845"/>
              <a:gd name="connsiteY18" fmla="*/ 817731 h 819485"/>
              <a:gd name="connsiteX19" fmla="*/ 843611 w 1260845"/>
              <a:gd name="connsiteY19" fmla="*/ 819485 h 819485"/>
              <a:gd name="connsiteX20" fmla="*/ 818063 w 1260845"/>
              <a:gd name="connsiteY20" fmla="*/ 819290 h 819485"/>
              <a:gd name="connsiteX21" fmla="*/ 765431 w 1260845"/>
              <a:gd name="connsiteY21" fmla="*/ 819150 h 819485"/>
              <a:gd name="connsiteX22" fmla="*/ 708281 w 1260845"/>
              <a:gd name="connsiteY22" fmla="*/ 800100 h 819485"/>
              <a:gd name="connsiteX23" fmla="*/ 374836 w 1260845"/>
              <a:gd name="connsiteY23" fmla="*/ 792357 h 819485"/>
              <a:gd name="connsiteX24" fmla="*/ 192972 w 1260845"/>
              <a:gd name="connsiteY24" fmla="*/ 786188 h 819485"/>
              <a:gd name="connsiteX25" fmla="*/ 133350 w 1260845"/>
              <a:gd name="connsiteY25" fmla="*/ 781050 h 819485"/>
              <a:gd name="connsiteX26" fmla="*/ 57150 w 1260845"/>
              <a:gd name="connsiteY26" fmla="*/ 685800 h 819485"/>
              <a:gd name="connsiteX27" fmla="*/ 38100 w 1260845"/>
              <a:gd name="connsiteY27" fmla="*/ 590550 h 819485"/>
              <a:gd name="connsiteX28" fmla="*/ 0 w 1260845"/>
              <a:gd name="connsiteY28" fmla="*/ 476250 h 819485"/>
              <a:gd name="connsiteX29" fmla="*/ 19050 w 1260845"/>
              <a:gd name="connsiteY29" fmla="*/ 419100 h 819485"/>
              <a:gd name="connsiteX30" fmla="*/ 152400 w 1260845"/>
              <a:gd name="connsiteY30" fmla="*/ 304800 h 819485"/>
              <a:gd name="connsiteX31" fmla="*/ 323850 w 1260845"/>
              <a:gd name="connsiteY31" fmla="*/ 228600 h 819485"/>
              <a:gd name="connsiteX32" fmla="*/ 438150 w 1260845"/>
              <a:gd name="connsiteY32" fmla="*/ 190500 h 819485"/>
              <a:gd name="connsiteX33" fmla="*/ 495300 w 1260845"/>
              <a:gd name="connsiteY33" fmla="*/ 152400 h 819485"/>
              <a:gd name="connsiteX34" fmla="*/ 552829 w 1260845"/>
              <a:gd name="connsiteY34" fmla="*/ 132768 h 819485"/>
              <a:gd name="connsiteX35" fmla="*/ 547532 w 1260845"/>
              <a:gd name="connsiteY35" fmla="*/ 138728 h 819485"/>
              <a:gd name="connsiteX36" fmla="*/ 543837 w 1260845"/>
              <a:gd name="connsiteY36" fmla="*/ 141863 h 819485"/>
              <a:gd name="connsiteX37" fmla="*/ 547423 w 1260845"/>
              <a:gd name="connsiteY37" fmla="*/ 138850 h 819485"/>
              <a:gd name="connsiteX38" fmla="*/ 547532 w 1260845"/>
              <a:gd name="connsiteY38" fmla="*/ 138728 h 819485"/>
              <a:gd name="connsiteX39" fmla="*/ 550535 w 1260845"/>
              <a:gd name="connsiteY39" fmla="*/ 136179 h 819485"/>
              <a:gd name="connsiteX40" fmla="*/ 628650 w 1260845"/>
              <a:gd name="connsiteY40" fmla="*/ 76200 h 819485"/>
              <a:gd name="connsiteX41" fmla="*/ 685800 w 1260845"/>
              <a:gd name="connsiteY41" fmla="*/ 57150 h 819485"/>
              <a:gd name="connsiteX42" fmla="*/ 800100 w 1260845"/>
              <a:gd name="connsiteY42" fmla="*/ 0 h 81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60845" h="819485">
                <a:moveTo>
                  <a:pt x="800100" y="0"/>
                </a:moveTo>
                <a:cubicBezTo>
                  <a:pt x="816290" y="0"/>
                  <a:pt x="832165" y="3175"/>
                  <a:pt x="847961" y="7144"/>
                </a:cubicBezTo>
                <a:lnTo>
                  <a:pt x="889973" y="17699"/>
                </a:lnTo>
                <a:lnTo>
                  <a:pt x="885917" y="17573"/>
                </a:lnTo>
                <a:cubicBezTo>
                  <a:pt x="870011" y="18066"/>
                  <a:pt x="854075" y="19050"/>
                  <a:pt x="838200" y="19050"/>
                </a:cubicBezTo>
                <a:lnTo>
                  <a:pt x="895350" y="19050"/>
                </a:lnTo>
                <a:lnTo>
                  <a:pt x="889973" y="17699"/>
                </a:lnTo>
                <a:lnTo>
                  <a:pt x="933450" y="19050"/>
                </a:lnTo>
                <a:cubicBezTo>
                  <a:pt x="953375" y="21541"/>
                  <a:pt x="972639" y="29120"/>
                  <a:pt x="990600" y="38100"/>
                </a:cubicBezTo>
                <a:cubicBezTo>
                  <a:pt x="1011078" y="48339"/>
                  <a:pt x="1028700" y="63500"/>
                  <a:pt x="1047750" y="76200"/>
                </a:cubicBezTo>
                <a:cubicBezTo>
                  <a:pt x="1097595" y="109430"/>
                  <a:pt x="1149350" y="139700"/>
                  <a:pt x="1200150" y="171450"/>
                </a:cubicBezTo>
                <a:lnTo>
                  <a:pt x="1219040" y="172311"/>
                </a:lnTo>
                <a:lnTo>
                  <a:pt x="1238614" y="342255"/>
                </a:lnTo>
                <a:cubicBezTo>
                  <a:pt x="1247838" y="443931"/>
                  <a:pt x="1254910" y="545821"/>
                  <a:pt x="1260731" y="647700"/>
                </a:cubicBezTo>
                <a:cubicBezTo>
                  <a:pt x="1262375" y="676466"/>
                  <a:pt x="1246092" y="702273"/>
                  <a:pt x="1225634" y="724654"/>
                </a:cubicBezTo>
                <a:lnTo>
                  <a:pt x="1205257" y="744296"/>
                </a:lnTo>
                <a:lnTo>
                  <a:pt x="1162644" y="767707"/>
                </a:lnTo>
                <a:cubicBezTo>
                  <a:pt x="1147937" y="774673"/>
                  <a:pt x="1134591" y="779572"/>
                  <a:pt x="1123950" y="781050"/>
                </a:cubicBezTo>
                <a:cubicBezTo>
                  <a:pt x="1007488" y="797225"/>
                  <a:pt x="923485" y="809352"/>
                  <a:pt x="858718" y="817731"/>
                </a:cubicBezTo>
                <a:lnTo>
                  <a:pt x="843611" y="819485"/>
                </a:lnTo>
                <a:lnTo>
                  <a:pt x="818063" y="819290"/>
                </a:lnTo>
                <a:cubicBezTo>
                  <a:pt x="801832" y="819203"/>
                  <a:pt x="784335" y="819150"/>
                  <a:pt x="765431" y="819150"/>
                </a:cubicBezTo>
                <a:cubicBezTo>
                  <a:pt x="745351" y="819150"/>
                  <a:pt x="727331" y="806450"/>
                  <a:pt x="708281" y="800100"/>
                </a:cubicBezTo>
                <a:cubicBezTo>
                  <a:pt x="597156" y="796925"/>
                  <a:pt x="485984" y="794938"/>
                  <a:pt x="374836" y="792357"/>
                </a:cubicBezTo>
                <a:lnTo>
                  <a:pt x="192972" y="786188"/>
                </a:lnTo>
                <a:lnTo>
                  <a:pt x="133350" y="781050"/>
                </a:lnTo>
                <a:cubicBezTo>
                  <a:pt x="77074" y="772164"/>
                  <a:pt x="68020" y="729278"/>
                  <a:pt x="57150" y="685800"/>
                </a:cubicBezTo>
                <a:cubicBezTo>
                  <a:pt x="49297" y="654388"/>
                  <a:pt x="46619" y="621788"/>
                  <a:pt x="38100" y="590550"/>
                </a:cubicBezTo>
                <a:cubicBezTo>
                  <a:pt x="27533" y="551804"/>
                  <a:pt x="12700" y="514350"/>
                  <a:pt x="0" y="476250"/>
                </a:cubicBezTo>
                <a:cubicBezTo>
                  <a:pt x="6350" y="457200"/>
                  <a:pt x="7911" y="435808"/>
                  <a:pt x="19050" y="419100"/>
                </a:cubicBezTo>
                <a:cubicBezTo>
                  <a:pt x="45584" y="379300"/>
                  <a:pt x="117188" y="331209"/>
                  <a:pt x="152400" y="304800"/>
                </a:cubicBezTo>
                <a:cubicBezTo>
                  <a:pt x="264521" y="276770"/>
                  <a:pt x="206149" y="299220"/>
                  <a:pt x="323850" y="228600"/>
                </a:cubicBezTo>
                <a:cubicBezTo>
                  <a:pt x="358288" y="207937"/>
                  <a:pt x="401450" y="206811"/>
                  <a:pt x="438150" y="190500"/>
                </a:cubicBezTo>
                <a:cubicBezTo>
                  <a:pt x="459072" y="181201"/>
                  <a:pt x="474822" y="162639"/>
                  <a:pt x="495300" y="152400"/>
                </a:cubicBezTo>
                <a:cubicBezTo>
                  <a:pt x="549844" y="125128"/>
                  <a:pt x="556322" y="127028"/>
                  <a:pt x="552829" y="132768"/>
                </a:cubicBezTo>
                <a:lnTo>
                  <a:pt x="547532" y="138728"/>
                </a:lnTo>
                <a:lnTo>
                  <a:pt x="543837" y="141863"/>
                </a:lnTo>
                <a:cubicBezTo>
                  <a:pt x="543789" y="141996"/>
                  <a:pt x="545454" y="140679"/>
                  <a:pt x="547423" y="138850"/>
                </a:cubicBezTo>
                <a:lnTo>
                  <a:pt x="547532" y="138728"/>
                </a:lnTo>
                <a:lnTo>
                  <a:pt x="550535" y="136179"/>
                </a:lnTo>
                <a:cubicBezTo>
                  <a:pt x="560311" y="128239"/>
                  <a:pt x="582586" y="110748"/>
                  <a:pt x="628650" y="76200"/>
                </a:cubicBezTo>
                <a:cubicBezTo>
                  <a:pt x="647700" y="69850"/>
                  <a:pt x="667839" y="66130"/>
                  <a:pt x="685800" y="57150"/>
                </a:cubicBezTo>
                <a:cubicBezTo>
                  <a:pt x="724327" y="37887"/>
                  <a:pt x="752217" y="0"/>
                  <a:pt x="800100" y="0"/>
                </a:cubicBez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3013191" y="960582"/>
            <a:ext cx="1044202" cy="777446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sp>
        <p:nvSpPr>
          <p:cNvPr id="26" name="文本框 25"/>
          <p:cNvSpPr txBox="1"/>
          <p:nvPr/>
        </p:nvSpPr>
        <p:spPr>
          <a:xfrm>
            <a:off x="3796665" y="1018540"/>
            <a:ext cx="464629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宋体" panose="02010600030101010101" pitchFamily="2" charset="-122"/>
                <a:ea typeface="宋体" panose="02010600030101010101" pitchFamily="2" charset="-122"/>
                <a:sym typeface="三极行楷简体-粗" panose="00000500000000000000" pitchFamily="2" charset="-122"/>
              </a:rPr>
              <a:t>方向是学校发展的根脉所在</a:t>
            </a:r>
            <a:endParaRPr lang="zh-CN" altLang="en-US" sz="2800" b="1" dirty="0"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atin typeface="宋体" panose="02010600030101010101" pitchFamily="2" charset="-122"/>
              <a:ea typeface="宋体" panose="02010600030101010101" pitchFamily="2" charset="-122"/>
              <a:sym typeface="三极行楷简体-粗" panose="00000500000000000000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757420" y="3951605"/>
            <a:ext cx="3007995" cy="3007995"/>
          </a:xfrm>
          <a:prstGeom prst="ellipse">
            <a:avLst/>
          </a:prstGeom>
          <a:noFill/>
          <a:ln w="762000" cap="flat" cmpd="sng" algn="ctr">
            <a:gradFill>
              <a:gsLst>
                <a:gs pos="0">
                  <a:schemeClr val="accent2">
                    <a:alpha val="50000"/>
                  </a:schemeClr>
                </a:gs>
                <a:gs pos="70000">
                  <a:schemeClr val="accent2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431800" dist="152400" dir="5400000" sx="91000" sy="91000" algn="t" rotWithShape="0">
              <a:srgbClr val="217EEB">
                <a:alpha val="30000"/>
              </a:srgbClr>
            </a:outerShdw>
          </a:effectLst>
        </p:spPr>
        <p:txBody>
          <a:bodyPr wrap="none" rtlCol="0" anchor="ctr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134745" y="4122420"/>
            <a:ext cx="10130790" cy="2398395"/>
            <a:chOff x="566966" y="2833503"/>
            <a:chExt cx="11082562" cy="2623867"/>
          </a:xfrm>
        </p:grpSpPr>
        <p:sp>
          <p:nvSpPr>
            <p:cNvPr id="14" name="梯形 11"/>
            <p:cNvSpPr/>
            <p:nvPr/>
          </p:nvSpPr>
          <p:spPr>
            <a:xfrm flipV="1">
              <a:off x="6830786" y="2833503"/>
              <a:ext cx="4818742" cy="2623867"/>
            </a:xfrm>
            <a:custGeom>
              <a:avLst/>
              <a:gdLst>
                <a:gd name="connsiteX0" fmla="*/ 0 w 4818742"/>
                <a:gd name="connsiteY0" fmla="*/ 2623867 h 2623867"/>
                <a:gd name="connsiteX1" fmla="*/ 655967 w 4818742"/>
                <a:gd name="connsiteY1" fmla="*/ 0 h 2623867"/>
                <a:gd name="connsiteX2" fmla="*/ 4162775 w 4818742"/>
                <a:gd name="connsiteY2" fmla="*/ 0 h 2623867"/>
                <a:gd name="connsiteX3" fmla="*/ 4818742 w 4818742"/>
                <a:gd name="connsiteY3" fmla="*/ 2623867 h 2623867"/>
                <a:gd name="connsiteX4" fmla="*/ 0 w 4818742"/>
                <a:gd name="connsiteY4" fmla="*/ 2623867 h 2623867"/>
                <a:gd name="connsiteX0-1" fmla="*/ 0 w 4818742"/>
                <a:gd name="connsiteY0-2" fmla="*/ 2420667 h 2623867"/>
                <a:gd name="connsiteX1-3" fmla="*/ 655967 w 4818742"/>
                <a:gd name="connsiteY1-4" fmla="*/ 0 h 2623867"/>
                <a:gd name="connsiteX2-5" fmla="*/ 4162775 w 4818742"/>
                <a:gd name="connsiteY2-6" fmla="*/ 0 h 2623867"/>
                <a:gd name="connsiteX3-7" fmla="*/ 4818742 w 4818742"/>
                <a:gd name="connsiteY3-8" fmla="*/ 2623867 h 2623867"/>
                <a:gd name="connsiteX4-9" fmla="*/ 0 w 4818742"/>
                <a:gd name="connsiteY4-10" fmla="*/ 2420667 h 2623867"/>
                <a:gd name="connsiteX0-11" fmla="*/ 0 w 4818742"/>
                <a:gd name="connsiteY0-12" fmla="*/ 2420667 h 2623867"/>
                <a:gd name="connsiteX1-13" fmla="*/ 597910 w 4818742"/>
                <a:gd name="connsiteY1-14" fmla="*/ 217715 h 2623867"/>
                <a:gd name="connsiteX2-15" fmla="*/ 4162775 w 4818742"/>
                <a:gd name="connsiteY2-16" fmla="*/ 0 h 2623867"/>
                <a:gd name="connsiteX3-17" fmla="*/ 4818742 w 4818742"/>
                <a:gd name="connsiteY3-18" fmla="*/ 2623867 h 2623867"/>
                <a:gd name="connsiteX4-19" fmla="*/ 0 w 4818742"/>
                <a:gd name="connsiteY4-20" fmla="*/ 2420667 h 2623867"/>
                <a:gd name="connsiteX0-21" fmla="*/ 0 w 4818742"/>
                <a:gd name="connsiteY0-22" fmla="*/ 2420667 h 2623867"/>
                <a:gd name="connsiteX1-23" fmla="*/ 597910 w 4818742"/>
                <a:gd name="connsiteY1-24" fmla="*/ 58058 h 2623867"/>
                <a:gd name="connsiteX2-25" fmla="*/ 4162775 w 4818742"/>
                <a:gd name="connsiteY2-26" fmla="*/ 0 h 2623867"/>
                <a:gd name="connsiteX3-27" fmla="*/ 4818742 w 4818742"/>
                <a:gd name="connsiteY3-28" fmla="*/ 2623867 h 2623867"/>
                <a:gd name="connsiteX4-29" fmla="*/ 0 w 4818742"/>
                <a:gd name="connsiteY4-30" fmla="*/ 2420667 h 26238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18742" h="2623867">
                  <a:moveTo>
                    <a:pt x="0" y="2420667"/>
                  </a:moveTo>
                  <a:lnTo>
                    <a:pt x="597910" y="58058"/>
                  </a:lnTo>
                  <a:lnTo>
                    <a:pt x="4162775" y="0"/>
                  </a:lnTo>
                  <a:lnTo>
                    <a:pt x="4818742" y="2623867"/>
                  </a:lnTo>
                  <a:lnTo>
                    <a:pt x="0" y="2420667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 w="12700" cap="flat" cmpd="sng" algn="ctr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10800000" scaled="0"/>
              </a:gradFill>
              <a:prstDash val="solid"/>
              <a:miter lim="800000"/>
            </a:ln>
            <a:effectLst>
              <a:outerShdw blurRad="431800" dist="152400" dir="5400000" sx="91000" sy="91000" algn="t" rotWithShape="0">
                <a:srgbClr val="217EEB">
                  <a:alpha val="30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+mn-ea"/>
              </a:endParaRPr>
            </a:p>
          </p:txBody>
        </p:sp>
        <p:sp>
          <p:nvSpPr>
            <p:cNvPr id="25" name="梯形 11"/>
            <p:cNvSpPr/>
            <p:nvPr/>
          </p:nvSpPr>
          <p:spPr>
            <a:xfrm flipH="1" flipV="1">
              <a:off x="566966" y="2833503"/>
              <a:ext cx="4818742" cy="2623867"/>
            </a:xfrm>
            <a:custGeom>
              <a:avLst/>
              <a:gdLst>
                <a:gd name="connsiteX0" fmla="*/ 0 w 4818742"/>
                <a:gd name="connsiteY0" fmla="*/ 2623867 h 2623867"/>
                <a:gd name="connsiteX1" fmla="*/ 655967 w 4818742"/>
                <a:gd name="connsiteY1" fmla="*/ 0 h 2623867"/>
                <a:gd name="connsiteX2" fmla="*/ 4162775 w 4818742"/>
                <a:gd name="connsiteY2" fmla="*/ 0 h 2623867"/>
                <a:gd name="connsiteX3" fmla="*/ 4818742 w 4818742"/>
                <a:gd name="connsiteY3" fmla="*/ 2623867 h 2623867"/>
                <a:gd name="connsiteX4" fmla="*/ 0 w 4818742"/>
                <a:gd name="connsiteY4" fmla="*/ 2623867 h 2623867"/>
                <a:gd name="connsiteX0-1" fmla="*/ 0 w 4818742"/>
                <a:gd name="connsiteY0-2" fmla="*/ 2420667 h 2623867"/>
                <a:gd name="connsiteX1-3" fmla="*/ 655967 w 4818742"/>
                <a:gd name="connsiteY1-4" fmla="*/ 0 h 2623867"/>
                <a:gd name="connsiteX2-5" fmla="*/ 4162775 w 4818742"/>
                <a:gd name="connsiteY2-6" fmla="*/ 0 h 2623867"/>
                <a:gd name="connsiteX3-7" fmla="*/ 4818742 w 4818742"/>
                <a:gd name="connsiteY3-8" fmla="*/ 2623867 h 2623867"/>
                <a:gd name="connsiteX4-9" fmla="*/ 0 w 4818742"/>
                <a:gd name="connsiteY4-10" fmla="*/ 2420667 h 2623867"/>
                <a:gd name="connsiteX0-11" fmla="*/ 0 w 4818742"/>
                <a:gd name="connsiteY0-12" fmla="*/ 2420667 h 2623867"/>
                <a:gd name="connsiteX1-13" fmla="*/ 597910 w 4818742"/>
                <a:gd name="connsiteY1-14" fmla="*/ 217715 h 2623867"/>
                <a:gd name="connsiteX2-15" fmla="*/ 4162775 w 4818742"/>
                <a:gd name="connsiteY2-16" fmla="*/ 0 h 2623867"/>
                <a:gd name="connsiteX3-17" fmla="*/ 4818742 w 4818742"/>
                <a:gd name="connsiteY3-18" fmla="*/ 2623867 h 2623867"/>
                <a:gd name="connsiteX4-19" fmla="*/ 0 w 4818742"/>
                <a:gd name="connsiteY4-20" fmla="*/ 2420667 h 2623867"/>
                <a:gd name="connsiteX0-21" fmla="*/ 0 w 4818742"/>
                <a:gd name="connsiteY0-22" fmla="*/ 2420667 h 2623867"/>
                <a:gd name="connsiteX1-23" fmla="*/ 597910 w 4818742"/>
                <a:gd name="connsiteY1-24" fmla="*/ 58058 h 2623867"/>
                <a:gd name="connsiteX2-25" fmla="*/ 4162775 w 4818742"/>
                <a:gd name="connsiteY2-26" fmla="*/ 0 h 2623867"/>
                <a:gd name="connsiteX3-27" fmla="*/ 4818742 w 4818742"/>
                <a:gd name="connsiteY3-28" fmla="*/ 2623867 h 2623867"/>
                <a:gd name="connsiteX4-29" fmla="*/ 0 w 4818742"/>
                <a:gd name="connsiteY4-30" fmla="*/ 2420667 h 26238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18742" h="2623867">
                  <a:moveTo>
                    <a:pt x="0" y="2420667"/>
                  </a:moveTo>
                  <a:lnTo>
                    <a:pt x="597910" y="58058"/>
                  </a:lnTo>
                  <a:lnTo>
                    <a:pt x="4162775" y="0"/>
                  </a:lnTo>
                  <a:lnTo>
                    <a:pt x="4818742" y="2623867"/>
                  </a:lnTo>
                  <a:lnTo>
                    <a:pt x="0" y="2420667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 w="12700" cap="flat" cmpd="sng" algn="ctr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10800000" scaled="0"/>
              </a:gradFill>
              <a:prstDash val="solid"/>
              <a:miter lim="800000"/>
            </a:ln>
            <a:effectLst>
              <a:outerShdw blurRad="431800" dist="152400" dir="5400000" sx="91000" sy="91000" algn="t" rotWithShape="0">
                <a:srgbClr val="217EEB">
                  <a:alpha val="30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+mn-ea"/>
              </a:endParaRPr>
            </a:p>
          </p:txBody>
        </p:sp>
      </p:grpSp>
      <p:sp>
        <p:nvSpPr>
          <p:cNvPr id="39" name="矩形: 圆角 33"/>
          <p:cNvSpPr/>
          <p:nvPr/>
        </p:nvSpPr>
        <p:spPr>
          <a:xfrm>
            <a:off x="1164590" y="1985645"/>
            <a:ext cx="3194050" cy="63563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9C45A"/>
              </a:gs>
              <a:gs pos="100000">
                <a:srgbClr val="F9C45A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63500" dir="2700000" algn="tl" rotWithShape="0">
              <a:schemeClr val="accent3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2400" dirty="0">
                <a:solidFill>
                  <a:schemeClr val="accent6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三个维度培根固本</a:t>
            </a:r>
            <a:endParaRPr lang="zh-CN" altLang="en-US" sz="2400" dirty="0">
              <a:solidFill>
                <a:schemeClr val="accent6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  <p:sp>
        <p:nvSpPr>
          <p:cNvPr id="40" name="矩形: 圆角 34"/>
          <p:cNvSpPr/>
          <p:nvPr/>
        </p:nvSpPr>
        <p:spPr>
          <a:xfrm>
            <a:off x="1040765" y="2688590"/>
            <a:ext cx="3502660" cy="3600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190500" dist="63500" dir="2700000" algn="tl" rotWithShape="0">
              <a:schemeClr val="accent3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办学理念</a:t>
            </a:r>
            <a:endParaRPr lang="zh-CN" altLang="en-US" sz="2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8" name="矩形: 圆角 32"/>
          <p:cNvSpPr/>
          <p:nvPr/>
        </p:nvSpPr>
        <p:spPr>
          <a:xfrm flipH="1">
            <a:off x="7304405" y="2740025"/>
            <a:ext cx="4075430" cy="362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190500" dist="63500" dir="2700000" algn="tl" rotWithShape="0">
              <a:schemeClr val="accent3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方向稳，则人心齐、步调一</a:t>
            </a:r>
            <a:endParaRPr lang="zh-CN" altLang="en-US" sz="2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5" name="矩形: 圆角 32"/>
          <p:cNvSpPr/>
          <p:nvPr/>
        </p:nvSpPr>
        <p:spPr>
          <a:xfrm flipH="1">
            <a:off x="7304405" y="3243580"/>
            <a:ext cx="4075430" cy="3473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190500" dist="63500" dir="2700000" algn="tl" rotWithShape="0">
              <a:schemeClr val="accent3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根基牢，则枝叶茂、生长稳</a:t>
            </a:r>
            <a:endParaRPr lang="zh-CN" altLang="en-US" sz="2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6" name="矩形: 圆角 34"/>
          <p:cNvSpPr/>
          <p:nvPr/>
        </p:nvSpPr>
        <p:spPr>
          <a:xfrm>
            <a:off x="1040765" y="3143885"/>
            <a:ext cx="3459480" cy="3600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190500" dist="63500" dir="2700000" algn="tl" rotWithShape="0">
              <a:schemeClr val="accent3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制度</a:t>
            </a:r>
            <a:r>
              <a:rPr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治理</a:t>
            </a:r>
            <a:endParaRPr lang="zh-CN" altLang="en-US" sz="2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8" name="矩形: 圆角 34"/>
          <p:cNvSpPr/>
          <p:nvPr/>
        </p:nvSpPr>
        <p:spPr>
          <a:xfrm>
            <a:off x="1039495" y="3582670"/>
            <a:ext cx="3461385" cy="3600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190500" dist="63500" dir="2700000" algn="tl" rotWithShape="0">
              <a:schemeClr val="accent3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师德师风</a:t>
            </a:r>
            <a:endParaRPr lang="zh-CN" altLang="en-US" sz="2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60" name="矩形: 圆角 33"/>
          <p:cNvSpPr/>
          <p:nvPr/>
        </p:nvSpPr>
        <p:spPr>
          <a:xfrm>
            <a:off x="7715250" y="1993265"/>
            <a:ext cx="3194050" cy="63563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88D67"/>
              </a:gs>
              <a:gs pos="100000">
                <a:srgbClr val="E88D67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63500" dir="2700000" algn="tl" rotWithShape="0">
              <a:schemeClr val="accent3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p>
            <a:pPr algn="ctr"/>
            <a:r>
              <a:rPr lang="zh-CN" altLang="en-US" sz="2400" dirty="0">
                <a:solidFill>
                  <a:schemeClr val="accent1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工作成效</a:t>
            </a:r>
            <a:endParaRPr lang="zh-CN" altLang="en-US" sz="2400" dirty="0">
              <a:solidFill>
                <a:schemeClr val="accent1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  <p:pic>
        <p:nvPicPr>
          <p:cNvPr id="86" name="图片 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5125" y="2688590"/>
            <a:ext cx="3700780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一、扎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根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把稳方向，夯实办学之基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sp>
        <p:nvSpPr>
          <p:cNvPr id="51" name="任意多边形: 形状 22"/>
          <p:cNvSpPr/>
          <p:nvPr>
            <p:custDataLst>
              <p:tags r:id="rId1"/>
            </p:custDataLst>
          </p:nvPr>
        </p:nvSpPr>
        <p:spPr>
          <a:xfrm rot="10800000" flipH="1" flipV="1">
            <a:off x="4322445" y="1469390"/>
            <a:ext cx="3605530" cy="4938395"/>
          </a:xfrm>
          <a:custGeom>
            <a:avLst/>
            <a:gdLst>
              <a:gd name="connsiteX0" fmla="*/ 223317 w 5163947"/>
              <a:gd name="connsiteY0" fmla="*/ 0 h 2251482"/>
              <a:gd name="connsiteX1" fmla="*/ 2546754 w 5163947"/>
              <a:gd name="connsiteY1" fmla="*/ 0 h 2251482"/>
              <a:gd name="connsiteX2" fmla="*/ 2617193 w 5163947"/>
              <a:gd name="connsiteY2" fmla="*/ 0 h 2251482"/>
              <a:gd name="connsiteX3" fmla="*/ 4940630 w 5163947"/>
              <a:gd name="connsiteY3" fmla="*/ 0 h 2251482"/>
              <a:gd name="connsiteX4" fmla="*/ 5042939 w 5163947"/>
              <a:gd name="connsiteY4" fmla="*/ 82384 h 2251482"/>
              <a:gd name="connsiteX5" fmla="*/ 5042939 w 5163947"/>
              <a:gd name="connsiteY5" fmla="*/ 103339 h 2251482"/>
              <a:gd name="connsiteX6" fmla="*/ 5069915 w 5163947"/>
              <a:gd name="connsiteY6" fmla="*/ 103339 h 2251482"/>
              <a:gd name="connsiteX7" fmla="*/ 5163947 w 5163947"/>
              <a:gd name="connsiteY7" fmla="*/ 179058 h 2251482"/>
              <a:gd name="connsiteX8" fmla="*/ 5163947 w 5163947"/>
              <a:gd name="connsiteY8" fmla="*/ 2072425 h 2251482"/>
              <a:gd name="connsiteX9" fmla="*/ 5069915 w 5163947"/>
              <a:gd name="connsiteY9" fmla="*/ 2148144 h 2251482"/>
              <a:gd name="connsiteX10" fmla="*/ 5042939 w 5163947"/>
              <a:gd name="connsiteY10" fmla="*/ 2148144 h 2251482"/>
              <a:gd name="connsiteX11" fmla="*/ 5042939 w 5163947"/>
              <a:gd name="connsiteY11" fmla="*/ 2169098 h 2251482"/>
              <a:gd name="connsiteX12" fmla="*/ 4940630 w 5163947"/>
              <a:gd name="connsiteY12" fmla="*/ 2251482 h 2251482"/>
              <a:gd name="connsiteX13" fmla="*/ 2617193 w 5163947"/>
              <a:gd name="connsiteY13" fmla="*/ 2251482 h 2251482"/>
              <a:gd name="connsiteX14" fmla="*/ 2546754 w 5163947"/>
              <a:gd name="connsiteY14" fmla="*/ 2251482 h 2251482"/>
              <a:gd name="connsiteX15" fmla="*/ 223317 w 5163947"/>
              <a:gd name="connsiteY15" fmla="*/ 2251482 h 2251482"/>
              <a:gd name="connsiteX16" fmla="*/ 121008 w 5163947"/>
              <a:gd name="connsiteY16" fmla="*/ 2169098 h 2251482"/>
              <a:gd name="connsiteX17" fmla="*/ 121008 w 5163947"/>
              <a:gd name="connsiteY17" fmla="*/ 2148144 h 2251482"/>
              <a:gd name="connsiteX18" fmla="*/ 94032 w 5163947"/>
              <a:gd name="connsiteY18" fmla="*/ 2148144 h 2251482"/>
              <a:gd name="connsiteX19" fmla="*/ 0 w 5163947"/>
              <a:gd name="connsiteY19" fmla="*/ 2072425 h 2251482"/>
              <a:gd name="connsiteX20" fmla="*/ 0 w 5163947"/>
              <a:gd name="connsiteY20" fmla="*/ 179058 h 2251482"/>
              <a:gd name="connsiteX21" fmla="*/ 94032 w 5163947"/>
              <a:gd name="connsiteY21" fmla="*/ 103339 h 2251482"/>
              <a:gd name="connsiteX22" fmla="*/ 121008 w 5163947"/>
              <a:gd name="connsiteY22" fmla="*/ 103339 h 2251482"/>
              <a:gd name="connsiteX23" fmla="*/ 121008 w 5163947"/>
              <a:gd name="connsiteY23" fmla="*/ 82384 h 2251482"/>
              <a:gd name="connsiteX24" fmla="*/ 223317 w 5163947"/>
              <a:gd name="connsiteY24" fmla="*/ 0 h 22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163947" h="2251482">
                <a:moveTo>
                  <a:pt x="223317" y="0"/>
                </a:moveTo>
                <a:lnTo>
                  <a:pt x="2546754" y="0"/>
                </a:lnTo>
                <a:lnTo>
                  <a:pt x="2617193" y="0"/>
                </a:lnTo>
                <a:lnTo>
                  <a:pt x="4940630" y="0"/>
                </a:lnTo>
                <a:cubicBezTo>
                  <a:pt x="4997134" y="0"/>
                  <a:pt x="5042939" y="36885"/>
                  <a:pt x="5042939" y="82384"/>
                </a:cubicBezTo>
                <a:lnTo>
                  <a:pt x="5042939" y="103339"/>
                </a:lnTo>
                <a:lnTo>
                  <a:pt x="5069915" y="103339"/>
                </a:lnTo>
                <a:cubicBezTo>
                  <a:pt x="5121847" y="103339"/>
                  <a:pt x="5163947" y="137240"/>
                  <a:pt x="5163947" y="179058"/>
                </a:cubicBezTo>
                <a:lnTo>
                  <a:pt x="5163947" y="2072425"/>
                </a:lnTo>
                <a:cubicBezTo>
                  <a:pt x="5163947" y="2114243"/>
                  <a:pt x="5121847" y="2148144"/>
                  <a:pt x="5069915" y="2148144"/>
                </a:cubicBezTo>
                <a:lnTo>
                  <a:pt x="5042939" y="2148144"/>
                </a:lnTo>
                <a:lnTo>
                  <a:pt x="5042939" y="2169098"/>
                </a:lnTo>
                <a:cubicBezTo>
                  <a:pt x="5042939" y="2214597"/>
                  <a:pt x="4997134" y="2251482"/>
                  <a:pt x="4940630" y="2251482"/>
                </a:cubicBezTo>
                <a:lnTo>
                  <a:pt x="2617193" y="2251482"/>
                </a:lnTo>
                <a:lnTo>
                  <a:pt x="2546754" y="2251482"/>
                </a:lnTo>
                <a:lnTo>
                  <a:pt x="223317" y="2251482"/>
                </a:lnTo>
                <a:cubicBezTo>
                  <a:pt x="166814" y="2251482"/>
                  <a:pt x="121008" y="2214597"/>
                  <a:pt x="121008" y="2169098"/>
                </a:cubicBezTo>
                <a:lnTo>
                  <a:pt x="121008" y="2148144"/>
                </a:lnTo>
                <a:lnTo>
                  <a:pt x="94032" y="2148144"/>
                </a:lnTo>
                <a:cubicBezTo>
                  <a:pt x="42100" y="2148144"/>
                  <a:pt x="0" y="2114243"/>
                  <a:pt x="0" y="2072425"/>
                </a:cubicBezTo>
                <a:lnTo>
                  <a:pt x="0" y="179058"/>
                </a:lnTo>
                <a:cubicBezTo>
                  <a:pt x="0" y="137240"/>
                  <a:pt x="42100" y="103339"/>
                  <a:pt x="94032" y="103339"/>
                </a:cubicBezTo>
                <a:lnTo>
                  <a:pt x="121008" y="103339"/>
                </a:lnTo>
                <a:lnTo>
                  <a:pt x="121008" y="82384"/>
                </a:lnTo>
                <a:cubicBezTo>
                  <a:pt x="121008" y="36885"/>
                  <a:pt x="166814" y="0"/>
                  <a:pt x="223317" y="0"/>
                </a:cubicBezTo>
                <a:close/>
              </a:path>
            </a:pathLst>
          </a:cu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/>
          </a:p>
        </p:txBody>
      </p:sp>
      <p:sp>
        <p:nvSpPr>
          <p:cNvPr id="52" name="八边形 51"/>
          <p:cNvSpPr/>
          <p:nvPr>
            <p:custDataLst>
              <p:tags r:id="rId2"/>
            </p:custDataLst>
          </p:nvPr>
        </p:nvSpPr>
        <p:spPr>
          <a:xfrm>
            <a:off x="4284345" y="1403350"/>
            <a:ext cx="3605530" cy="28575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 dirty="0"/>
          </a:p>
        </p:txBody>
      </p:sp>
      <p:sp>
        <p:nvSpPr>
          <p:cNvPr id="53" name="八边形 52"/>
          <p:cNvSpPr/>
          <p:nvPr>
            <p:custDataLst>
              <p:tags r:id="rId3"/>
            </p:custDataLst>
          </p:nvPr>
        </p:nvSpPr>
        <p:spPr>
          <a:xfrm>
            <a:off x="4425950" y="1324610"/>
            <a:ext cx="3323590" cy="74676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56000">
                <a:srgbClr val="F9C45A"/>
              </a:gs>
              <a:gs pos="100000">
                <a:srgbClr val="FCDC9F"/>
              </a:gs>
            </a:gsLst>
            <a:lin ang="13500000" scaled="1"/>
            <a:tileRect/>
          </a:gradFill>
          <a:ln>
            <a:gradFill>
              <a:gsLst>
                <a:gs pos="0">
                  <a:srgbClr val="E59407"/>
                </a:gs>
                <a:gs pos="100000">
                  <a:srgbClr val="FCDC9F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000" b="1" dirty="0">
                <a:solidFill>
                  <a:schemeClr val="accent1"/>
                </a:solidFill>
                <a:latin typeface="+mj-ea"/>
                <a:ea typeface="+mj-ea"/>
                <a:sym typeface="猫啃网风雅宋" panose="02020700000000000000" pitchFamily="18" charset="-122"/>
              </a:rPr>
              <a:t>（二）固根基：</a:t>
            </a:r>
            <a:endParaRPr lang="zh-CN" altLang="en-US" sz="2000" b="1" dirty="0">
              <a:solidFill>
                <a:schemeClr val="accent1"/>
              </a:solidFill>
              <a:latin typeface="+mj-ea"/>
              <a:ea typeface="+mj-ea"/>
              <a:sym typeface="猫啃网风雅宋" panose="02020700000000000000" pitchFamily="18" charset="-122"/>
            </a:endParaRPr>
          </a:p>
          <a:p>
            <a:pPr lvl="0" algn="ctr">
              <a:buClrTx/>
              <a:buSzTx/>
              <a:buFontTx/>
            </a:pPr>
            <a:r>
              <a:rPr lang="zh-CN" altLang="en-US" sz="2000" b="1" dirty="0">
                <a:solidFill>
                  <a:schemeClr val="accent1"/>
                </a:solidFill>
                <a:latin typeface="+mj-ea"/>
                <a:ea typeface="+mj-ea"/>
                <a:sym typeface="猫啃网风雅宋" panose="02020700000000000000" pitchFamily="18" charset="-122"/>
              </a:rPr>
              <a:t>以制度治理规范办学行为</a:t>
            </a:r>
            <a:endParaRPr lang="zh-CN" altLang="en-US" sz="2000" b="1" dirty="0">
              <a:solidFill>
                <a:schemeClr val="accent1"/>
              </a:solidFill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95" name="任意多边形: 形状 22"/>
          <p:cNvSpPr/>
          <p:nvPr>
            <p:custDataLst>
              <p:tags r:id="rId4"/>
            </p:custDataLst>
          </p:nvPr>
        </p:nvSpPr>
        <p:spPr>
          <a:xfrm rot="10800000" flipH="1" flipV="1">
            <a:off x="437515" y="1469390"/>
            <a:ext cx="3605530" cy="4938395"/>
          </a:xfrm>
          <a:custGeom>
            <a:avLst/>
            <a:gdLst>
              <a:gd name="connsiteX0" fmla="*/ 223317 w 5163947"/>
              <a:gd name="connsiteY0" fmla="*/ 0 h 2251482"/>
              <a:gd name="connsiteX1" fmla="*/ 2546754 w 5163947"/>
              <a:gd name="connsiteY1" fmla="*/ 0 h 2251482"/>
              <a:gd name="connsiteX2" fmla="*/ 2617193 w 5163947"/>
              <a:gd name="connsiteY2" fmla="*/ 0 h 2251482"/>
              <a:gd name="connsiteX3" fmla="*/ 4940630 w 5163947"/>
              <a:gd name="connsiteY3" fmla="*/ 0 h 2251482"/>
              <a:gd name="connsiteX4" fmla="*/ 5042939 w 5163947"/>
              <a:gd name="connsiteY4" fmla="*/ 82384 h 2251482"/>
              <a:gd name="connsiteX5" fmla="*/ 5042939 w 5163947"/>
              <a:gd name="connsiteY5" fmla="*/ 103339 h 2251482"/>
              <a:gd name="connsiteX6" fmla="*/ 5069915 w 5163947"/>
              <a:gd name="connsiteY6" fmla="*/ 103339 h 2251482"/>
              <a:gd name="connsiteX7" fmla="*/ 5163947 w 5163947"/>
              <a:gd name="connsiteY7" fmla="*/ 179058 h 2251482"/>
              <a:gd name="connsiteX8" fmla="*/ 5163947 w 5163947"/>
              <a:gd name="connsiteY8" fmla="*/ 2072425 h 2251482"/>
              <a:gd name="connsiteX9" fmla="*/ 5069915 w 5163947"/>
              <a:gd name="connsiteY9" fmla="*/ 2148144 h 2251482"/>
              <a:gd name="connsiteX10" fmla="*/ 5042939 w 5163947"/>
              <a:gd name="connsiteY10" fmla="*/ 2148144 h 2251482"/>
              <a:gd name="connsiteX11" fmla="*/ 5042939 w 5163947"/>
              <a:gd name="connsiteY11" fmla="*/ 2169098 h 2251482"/>
              <a:gd name="connsiteX12" fmla="*/ 4940630 w 5163947"/>
              <a:gd name="connsiteY12" fmla="*/ 2251482 h 2251482"/>
              <a:gd name="connsiteX13" fmla="*/ 2617193 w 5163947"/>
              <a:gd name="connsiteY13" fmla="*/ 2251482 h 2251482"/>
              <a:gd name="connsiteX14" fmla="*/ 2546754 w 5163947"/>
              <a:gd name="connsiteY14" fmla="*/ 2251482 h 2251482"/>
              <a:gd name="connsiteX15" fmla="*/ 223317 w 5163947"/>
              <a:gd name="connsiteY15" fmla="*/ 2251482 h 2251482"/>
              <a:gd name="connsiteX16" fmla="*/ 121008 w 5163947"/>
              <a:gd name="connsiteY16" fmla="*/ 2169098 h 2251482"/>
              <a:gd name="connsiteX17" fmla="*/ 121008 w 5163947"/>
              <a:gd name="connsiteY17" fmla="*/ 2148144 h 2251482"/>
              <a:gd name="connsiteX18" fmla="*/ 94032 w 5163947"/>
              <a:gd name="connsiteY18" fmla="*/ 2148144 h 2251482"/>
              <a:gd name="connsiteX19" fmla="*/ 0 w 5163947"/>
              <a:gd name="connsiteY19" fmla="*/ 2072425 h 2251482"/>
              <a:gd name="connsiteX20" fmla="*/ 0 w 5163947"/>
              <a:gd name="connsiteY20" fmla="*/ 179058 h 2251482"/>
              <a:gd name="connsiteX21" fmla="*/ 94032 w 5163947"/>
              <a:gd name="connsiteY21" fmla="*/ 103339 h 2251482"/>
              <a:gd name="connsiteX22" fmla="*/ 121008 w 5163947"/>
              <a:gd name="connsiteY22" fmla="*/ 103339 h 2251482"/>
              <a:gd name="connsiteX23" fmla="*/ 121008 w 5163947"/>
              <a:gd name="connsiteY23" fmla="*/ 82384 h 2251482"/>
              <a:gd name="connsiteX24" fmla="*/ 223317 w 5163947"/>
              <a:gd name="connsiteY24" fmla="*/ 0 h 22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163947" h="2251482">
                <a:moveTo>
                  <a:pt x="223317" y="0"/>
                </a:moveTo>
                <a:lnTo>
                  <a:pt x="2546754" y="0"/>
                </a:lnTo>
                <a:lnTo>
                  <a:pt x="2617193" y="0"/>
                </a:lnTo>
                <a:lnTo>
                  <a:pt x="4940630" y="0"/>
                </a:lnTo>
                <a:cubicBezTo>
                  <a:pt x="4997134" y="0"/>
                  <a:pt x="5042939" y="36885"/>
                  <a:pt x="5042939" y="82384"/>
                </a:cubicBezTo>
                <a:lnTo>
                  <a:pt x="5042939" y="103339"/>
                </a:lnTo>
                <a:lnTo>
                  <a:pt x="5069915" y="103339"/>
                </a:lnTo>
                <a:cubicBezTo>
                  <a:pt x="5121847" y="103339"/>
                  <a:pt x="5163947" y="137240"/>
                  <a:pt x="5163947" y="179058"/>
                </a:cubicBezTo>
                <a:lnTo>
                  <a:pt x="5163947" y="2072425"/>
                </a:lnTo>
                <a:cubicBezTo>
                  <a:pt x="5163947" y="2114243"/>
                  <a:pt x="5121847" y="2148144"/>
                  <a:pt x="5069915" y="2148144"/>
                </a:cubicBezTo>
                <a:lnTo>
                  <a:pt x="5042939" y="2148144"/>
                </a:lnTo>
                <a:lnTo>
                  <a:pt x="5042939" y="2169098"/>
                </a:lnTo>
                <a:cubicBezTo>
                  <a:pt x="5042939" y="2214597"/>
                  <a:pt x="4997134" y="2251482"/>
                  <a:pt x="4940630" y="2251482"/>
                </a:cubicBezTo>
                <a:lnTo>
                  <a:pt x="2617193" y="2251482"/>
                </a:lnTo>
                <a:lnTo>
                  <a:pt x="2546754" y="2251482"/>
                </a:lnTo>
                <a:lnTo>
                  <a:pt x="223317" y="2251482"/>
                </a:lnTo>
                <a:cubicBezTo>
                  <a:pt x="166814" y="2251482"/>
                  <a:pt x="121008" y="2214597"/>
                  <a:pt x="121008" y="2169098"/>
                </a:cubicBezTo>
                <a:lnTo>
                  <a:pt x="121008" y="2148144"/>
                </a:lnTo>
                <a:lnTo>
                  <a:pt x="94032" y="2148144"/>
                </a:lnTo>
                <a:cubicBezTo>
                  <a:pt x="42100" y="2148144"/>
                  <a:pt x="0" y="2114243"/>
                  <a:pt x="0" y="2072425"/>
                </a:cubicBezTo>
                <a:lnTo>
                  <a:pt x="0" y="179058"/>
                </a:lnTo>
                <a:cubicBezTo>
                  <a:pt x="0" y="137240"/>
                  <a:pt x="42100" y="103339"/>
                  <a:pt x="94032" y="103339"/>
                </a:cubicBezTo>
                <a:lnTo>
                  <a:pt x="121008" y="103339"/>
                </a:lnTo>
                <a:lnTo>
                  <a:pt x="121008" y="82384"/>
                </a:lnTo>
                <a:cubicBezTo>
                  <a:pt x="121008" y="36885"/>
                  <a:pt x="166814" y="0"/>
                  <a:pt x="223317" y="0"/>
                </a:cubicBezTo>
                <a:close/>
              </a:path>
            </a:pathLst>
          </a:cu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/>
          </a:p>
        </p:txBody>
      </p:sp>
      <p:sp>
        <p:nvSpPr>
          <p:cNvPr id="96" name="八边形 95"/>
          <p:cNvSpPr/>
          <p:nvPr>
            <p:custDataLst>
              <p:tags r:id="rId5"/>
            </p:custDataLst>
          </p:nvPr>
        </p:nvSpPr>
        <p:spPr>
          <a:xfrm>
            <a:off x="426720" y="1403350"/>
            <a:ext cx="3605530" cy="28575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 dirty="0"/>
          </a:p>
        </p:txBody>
      </p:sp>
      <p:sp>
        <p:nvSpPr>
          <p:cNvPr id="97" name="八边形 96"/>
          <p:cNvSpPr/>
          <p:nvPr>
            <p:custDataLst>
              <p:tags r:id="rId6"/>
            </p:custDataLst>
          </p:nvPr>
        </p:nvSpPr>
        <p:spPr>
          <a:xfrm>
            <a:off x="568325" y="1324610"/>
            <a:ext cx="3323590" cy="74676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5BA39B"/>
              </a:gs>
              <a:gs pos="100000">
                <a:srgbClr val="7AC0B5"/>
              </a:gs>
            </a:gsLst>
            <a:lin ang="13500000" scaled="1"/>
            <a:tileRect/>
          </a:gradFill>
          <a:ln>
            <a:gradFill>
              <a:gsLst>
                <a:gs pos="0">
                  <a:srgbClr val="43655A"/>
                </a:gs>
                <a:gs pos="100000">
                  <a:srgbClr val="5BA39B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algn="ctr"/>
            <a:r>
              <a:rPr lang="zh-CN" altLang="en-US" sz="2000" b="1" dirty="0">
                <a:latin typeface="+mj-ea"/>
                <a:ea typeface="+mj-ea"/>
                <a:sym typeface="猫啃网风雅宋" panose="02020700000000000000" pitchFamily="18" charset="-122"/>
              </a:rPr>
              <a:t>（一）正根向：</a:t>
            </a:r>
            <a:endParaRPr lang="zh-CN" altLang="en-US" sz="2000" b="1" dirty="0">
              <a:latin typeface="+mj-ea"/>
              <a:ea typeface="+mj-ea"/>
              <a:sym typeface="猫啃网风雅宋" panose="02020700000000000000" pitchFamily="18" charset="-122"/>
            </a:endParaRPr>
          </a:p>
          <a:p>
            <a:pPr algn="ctr"/>
            <a:r>
              <a:rPr lang="zh-CN" altLang="en-US" sz="2000" b="1" dirty="0">
                <a:latin typeface="+mj-ea"/>
                <a:ea typeface="+mj-ea"/>
                <a:sym typeface="猫啃网风雅宋" panose="02020700000000000000" pitchFamily="18" charset="-122"/>
              </a:rPr>
              <a:t>以育人理念引领办学方向</a:t>
            </a:r>
            <a:endParaRPr lang="zh-CN" altLang="en-US" sz="2000" b="1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98" name="任意多边形: 形状 22"/>
          <p:cNvSpPr/>
          <p:nvPr>
            <p:custDataLst>
              <p:tags r:id="rId7"/>
            </p:custDataLst>
          </p:nvPr>
        </p:nvSpPr>
        <p:spPr>
          <a:xfrm rot="10800000" flipH="1" flipV="1">
            <a:off x="8189595" y="1469390"/>
            <a:ext cx="3605530" cy="4938395"/>
          </a:xfrm>
          <a:custGeom>
            <a:avLst/>
            <a:gdLst>
              <a:gd name="connsiteX0" fmla="*/ 223317 w 5163947"/>
              <a:gd name="connsiteY0" fmla="*/ 0 h 2251482"/>
              <a:gd name="connsiteX1" fmla="*/ 2546754 w 5163947"/>
              <a:gd name="connsiteY1" fmla="*/ 0 h 2251482"/>
              <a:gd name="connsiteX2" fmla="*/ 2617193 w 5163947"/>
              <a:gd name="connsiteY2" fmla="*/ 0 h 2251482"/>
              <a:gd name="connsiteX3" fmla="*/ 4940630 w 5163947"/>
              <a:gd name="connsiteY3" fmla="*/ 0 h 2251482"/>
              <a:gd name="connsiteX4" fmla="*/ 5042939 w 5163947"/>
              <a:gd name="connsiteY4" fmla="*/ 82384 h 2251482"/>
              <a:gd name="connsiteX5" fmla="*/ 5042939 w 5163947"/>
              <a:gd name="connsiteY5" fmla="*/ 103339 h 2251482"/>
              <a:gd name="connsiteX6" fmla="*/ 5069915 w 5163947"/>
              <a:gd name="connsiteY6" fmla="*/ 103339 h 2251482"/>
              <a:gd name="connsiteX7" fmla="*/ 5163947 w 5163947"/>
              <a:gd name="connsiteY7" fmla="*/ 179058 h 2251482"/>
              <a:gd name="connsiteX8" fmla="*/ 5163947 w 5163947"/>
              <a:gd name="connsiteY8" fmla="*/ 2072425 h 2251482"/>
              <a:gd name="connsiteX9" fmla="*/ 5069915 w 5163947"/>
              <a:gd name="connsiteY9" fmla="*/ 2148144 h 2251482"/>
              <a:gd name="connsiteX10" fmla="*/ 5042939 w 5163947"/>
              <a:gd name="connsiteY10" fmla="*/ 2148144 h 2251482"/>
              <a:gd name="connsiteX11" fmla="*/ 5042939 w 5163947"/>
              <a:gd name="connsiteY11" fmla="*/ 2169098 h 2251482"/>
              <a:gd name="connsiteX12" fmla="*/ 4940630 w 5163947"/>
              <a:gd name="connsiteY12" fmla="*/ 2251482 h 2251482"/>
              <a:gd name="connsiteX13" fmla="*/ 2617193 w 5163947"/>
              <a:gd name="connsiteY13" fmla="*/ 2251482 h 2251482"/>
              <a:gd name="connsiteX14" fmla="*/ 2546754 w 5163947"/>
              <a:gd name="connsiteY14" fmla="*/ 2251482 h 2251482"/>
              <a:gd name="connsiteX15" fmla="*/ 223317 w 5163947"/>
              <a:gd name="connsiteY15" fmla="*/ 2251482 h 2251482"/>
              <a:gd name="connsiteX16" fmla="*/ 121008 w 5163947"/>
              <a:gd name="connsiteY16" fmla="*/ 2169098 h 2251482"/>
              <a:gd name="connsiteX17" fmla="*/ 121008 w 5163947"/>
              <a:gd name="connsiteY17" fmla="*/ 2148144 h 2251482"/>
              <a:gd name="connsiteX18" fmla="*/ 94032 w 5163947"/>
              <a:gd name="connsiteY18" fmla="*/ 2148144 h 2251482"/>
              <a:gd name="connsiteX19" fmla="*/ 0 w 5163947"/>
              <a:gd name="connsiteY19" fmla="*/ 2072425 h 2251482"/>
              <a:gd name="connsiteX20" fmla="*/ 0 w 5163947"/>
              <a:gd name="connsiteY20" fmla="*/ 179058 h 2251482"/>
              <a:gd name="connsiteX21" fmla="*/ 94032 w 5163947"/>
              <a:gd name="connsiteY21" fmla="*/ 103339 h 2251482"/>
              <a:gd name="connsiteX22" fmla="*/ 121008 w 5163947"/>
              <a:gd name="connsiteY22" fmla="*/ 103339 h 2251482"/>
              <a:gd name="connsiteX23" fmla="*/ 121008 w 5163947"/>
              <a:gd name="connsiteY23" fmla="*/ 82384 h 2251482"/>
              <a:gd name="connsiteX24" fmla="*/ 223317 w 5163947"/>
              <a:gd name="connsiteY24" fmla="*/ 0 h 22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163947" h="2251482">
                <a:moveTo>
                  <a:pt x="223317" y="0"/>
                </a:moveTo>
                <a:lnTo>
                  <a:pt x="2546754" y="0"/>
                </a:lnTo>
                <a:lnTo>
                  <a:pt x="2617193" y="0"/>
                </a:lnTo>
                <a:lnTo>
                  <a:pt x="4940630" y="0"/>
                </a:lnTo>
                <a:cubicBezTo>
                  <a:pt x="4997134" y="0"/>
                  <a:pt x="5042939" y="36885"/>
                  <a:pt x="5042939" y="82384"/>
                </a:cubicBezTo>
                <a:lnTo>
                  <a:pt x="5042939" y="103339"/>
                </a:lnTo>
                <a:lnTo>
                  <a:pt x="5069915" y="103339"/>
                </a:lnTo>
                <a:cubicBezTo>
                  <a:pt x="5121847" y="103339"/>
                  <a:pt x="5163947" y="137240"/>
                  <a:pt x="5163947" y="179058"/>
                </a:cubicBezTo>
                <a:lnTo>
                  <a:pt x="5163947" y="2072425"/>
                </a:lnTo>
                <a:cubicBezTo>
                  <a:pt x="5163947" y="2114243"/>
                  <a:pt x="5121847" y="2148144"/>
                  <a:pt x="5069915" y="2148144"/>
                </a:cubicBezTo>
                <a:lnTo>
                  <a:pt x="5042939" y="2148144"/>
                </a:lnTo>
                <a:lnTo>
                  <a:pt x="5042939" y="2169098"/>
                </a:lnTo>
                <a:cubicBezTo>
                  <a:pt x="5042939" y="2214597"/>
                  <a:pt x="4997134" y="2251482"/>
                  <a:pt x="4940630" y="2251482"/>
                </a:cubicBezTo>
                <a:lnTo>
                  <a:pt x="2617193" y="2251482"/>
                </a:lnTo>
                <a:lnTo>
                  <a:pt x="2546754" y="2251482"/>
                </a:lnTo>
                <a:lnTo>
                  <a:pt x="223317" y="2251482"/>
                </a:lnTo>
                <a:cubicBezTo>
                  <a:pt x="166814" y="2251482"/>
                  <a:pt x="121008" y="2214597"/>
                  <a:pt x="121008" y="2169098"/>
                </a:cubicBezTo>
                <a:lnTo>
                  <a:pt x="121008" y="2148144"/>
                </a:lnTo>
                <a:lnTo>
                  <a:pt x="94032" y="2148144"/>
                </a:lnTo>
                <a:cubicBezTo>
                  <a:pt x="42100" y="2148144"/>
                  <a:pt x="0" y="2114243"/>
                  <a:pt x="0" y="2072425"/>
                </a:cubicBezTo>
                <a:lnTo>
                  <a:pt x="0" y="179058"/>
                </a:lnTo>
                <a:cubicBezTo>
                  <a:pt x="0" y="137240"/>
                  <a:pt x="42100" y="103339"/>
                  <a:pt x="94032" y="103339"/>
                </a:cubicBezTo>
                <a:lnTo>
                  <a:pt x="121008" y="103339"/>
                </a:lnTo>
                <a:lnTo>
                  <a:pt x="121008" y="82384"/>
                </a:lnTo>
                <a:cubicBezTo>
                  <a:pt x="121008" y="36885"/>
                  <a:pt x="166814" y="0"/>
                  <a:pt x="223317" y="0"/>
                </a:cubicBezTo>
                <a:close/>
              </a:path>
            </a:pathLst>
          </a:cu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/>
          </a:p>
        </p:txBody>
      </p:sp>
      <p:sp>
        <p:nvSpPr>
          <p:cNvPr id="99" name="八边形 98"/>
          <p:cNvSpPr/>
          <p:nvPr>
            <p:custDataLst>
              <p:tags r:id="rId8"/>
            </p:custDataLst>
          </p:nvPr>
        </p:nvSpPr>
        <p:spPr>
          <a:xfrm>
            <a:off x="8151495" y="1403350"/>
            <a:ext cx="3605530" cy="28575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</a:gradFill>
          </a:ln>
          <a:effectLst>
            <a:outerShdw blurRad="379984" dist="25400" dir="16200000" rotWithShape="0">
              <a:srgbClr val="54342F">
                <a:alpha val="4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0467" tIns="40234" rIns="80467" bIns="40234" rtlCol="0" anchor="ctr">
            <a:noAutofit/>
          </a:bodyPr>
          <a:p>
            <a:pPr algn="ctr"/>
            <a:endParaRPr lang="zh-CN" altLang="en-US" sz="1585" dirty="0"/>
          </a:p>
        </p:txBody>
      </p:sp>
      <p:sp>
        <p:nvSpPr>
          <p:cNvPr id="103" name="八边形 102"/>
          <p:cNvSpPr/>
          <p:nvPr>
            <p:custDataLst>
              <p:tags r:id="rId9"/>
            </p:custDataLst>
          </p:nvPr>
        </p:nvSpPr>
        <p:spPr>
          <a:xfrm>
            <a:off x="8293100" y="1324610"/>
            <a:ext cx="3323590" cy="746760"/>
          </a:xfrm>
          <a:prstGeom prst="octagon">
            <a:avLst>
              <a:gd name="adj" fmla="val 20956"/>
            </a:avLst>
          </a:prstGeom>
          <a:gradFill flip="none" rotWithShape="1">
            <a:gsLst>
              <a:gs pos="20000">
                <a:srgbClr val="E88D67"/>
              </a:gs>
              <a:gs pos="100000">
                <a:srgbClr val="F2BDA8"/>
              </a:gs>
            </a:gsLst>
            <a:lin ang="13500000" scaled="1"/>
            <a:tileRect/>
          </a:gradFill>
          <a:ln>
            <a:gradFill>
              <a:gsLst>
                <a:gs pos="0">
                  <a:srgbClr val="E16433"/>
                </a:gs>
                <a:gs pos="100000">
                  <a:srgbClr val="F2BDA8"/>
                </a:gs>
              </a:gsLst>
              <a:lin ang="5400000" scaled="1"/>
            </a:gradFill>
          </a:ln>
          <a:effectLst>
            <a:outerShdw blurRad="147638" dist="73819" dir="5400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00984" tIns="50492" rIns="100984" bIns="7200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000" b="1" dirty="0">
                <a:latin typeface="+mj-ea"/>
                <a:ea typeface="+mj-ea"/>
                <a:sym typeface="猫啃网风雅宋" panose="02020700000000000000" pitchFamily="18" charset="-122"/>
              </a:rPr>
              <a:t>（三）养根气：</a:t>
            </a:r>
            <a:endParaRPr lang="zh-CN" altLang="en-US" sz="2000" b="1" dirty="0">
              <a:latin typeface="+mj-ea"/>
              <a:ea typeface="+mj-ea"/>
              <a:sym typeface="猫啃网风雅宋" panose="02020700000000000000" pitchFamily="18" charset="-122"/>
            </a:endParaRPr>
          </a:p>
          <a:p>
            <a:pPr lvl="0" algn="ctr">
              <a:buClrTx/>
              <a:buSzTx/>
              <a:buFontTx/>
            </a:pPr>
            <a:r>
              <a:rPr lang="zh-CN" altLang="en-US" sz="2000" b="1" dirty="0">
                <a:latin typeface="+mj-ea"/>
                <a:ea typeface="+mj-ea"/>
                <a:sym typeface="猫啃网风雅宋" panose="02020700000000000000" pitchFamily="18" charset="-122"/>
              </a:rPr>
              <a:t>以师德师风涵养教育底色</a:t>
            </a:r>
            <a:endParaRPr lang="zh-CN" altLang="en-US" sz="2000" b="1" dirty="0">
              <a:latin typeface="+mj-ea"/>
              <a:ea typeface="+mj-ea"/>
              <a:sym typeface="猫啃网风雅宋" panose="02020700000000000000" pitchFamily="18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539750" y="2160270"/>
            <a:ext cx="3308985" cy="1464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indent="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400" b="1" spc="-10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将</a:t>
            </a:r>
            <a:r>
              <a:rPr lang="en-US" altLang="zh-CN" sz="2400" b="1" spc="-10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 spc="-10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以学生发展为中心</a:t>
            </a:r>
            <a:r>
              <a:rPr lang="en-US" altLang="zh-CN" sz="2400" b="1" spc="-10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 b="1" spc="-10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的办学理念贯穿教育教学全过程。</a:t>
            </a:r>
            <a:endParaRPr lang="zh-CN" altLang="en-US" sz="2400" b="1" spc="-100">
              <a:solidFill>
                <a:schemeClr val="accent6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1"/>
            </p:custDataLst>
          </p:nvPr>
        </p:nvSpPr>
        <p:spPr>
          <a:xfrm>
            <a:off x="4323715" y="2160270"/>
            <a:ext cx="3556000" cy="16256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lvl="0" algn="l">
              <a:lnSpc>
                <a:spcPct val="15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2400" b="1" spc="-10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将重点工作逐项明确目标任务、时间节点、责任主体与验收标准。</a:t>
            </a:r>
            <a:endParaRPr lang="zh-CN" altLang="en-US" sz="2400" b="1" spc="-100">
              <a:solidFill>
                <a:schemeClr val="accent6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8196580" y="2160270"/>
            <a:ext cx="3496310" cy="1336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lvl="0" algn="l">
              <a:lnSpc>
                <a:spcPct val="15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2400" b="1" spc="-100">
                <a:solidFill>
                  <a:schemeClr val="accent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把师德师风建设融入日常，开展“我身边的好老师”分享活动。</a:t>
            </a:r>
            <a:endParaRPr lang="zh-CN" altLang="en-US" sz="2400" b="1" spc="-100">
              <a:solidFill>
                <a:schemeClr val="accent6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13"/>
            </p:custDataLst>
          </p:nvPr>
        </p:nvSpPr>
        <p:spPr>
          <a:xfrm>
            <a:off x="756285" y="4231640"/>
            <a:ext cx="3016250" cy="2023745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  <a:ln w="142875">
            <a:solidFill>
              <a:srgbClr val="A7CFC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4608195" y="4063365"/>
            <a:ext cx="3016250" cy="2192020"/>
          </a:xfrm>
          <a:prstGeom prst="rect">
            <a:avLst/>
          </a:prstGeom>
          <a:blipFill rotWithShape="1">
            <a:blip r:embed="rId16"/>
            <a:stretch>
              <a:fillRect/>
            </a:stretch>
          </a:blipFill>
          <a:ln w="142875">
            <a:solidFill>
              <a:srgbClr val="FBD07D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7"/>
            </p:custDataLst>
          </p:nvPr>
        </p:nvSpPr>
        <p:spPr>
          <a:xfrm>
            <a:off x="8571865" y="4156710"/>
            <a:ext cx="3016250" cy="1981200"/>
          </a:xfrm>
          <a:prstGeom prst="rect">
            <a:avLst/>
          </a:prstGeom>
          <a:blipFill rotWithShape="1">
            <a:blip r:embed="rId18"/>
            <a:stretch>
              <a:fillRect/>
            </a:stretch>
          </a:blipFill>
          <a:ln w="139700">
            <a:solidFill>
              <a:srgbClr val="EFA79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平行四边形 34"/>
          <p:cNvSpPr/>
          <p:nvPr/>
        </p:nvSpPr>
        <p:spPr>
          <a:xfrm>
            <a:off x="5648325" y="2108200"/>
            <a:ext cx="6282690" cy="4561840"/>
          </a:xfrm>
          <a:prstGeom prst="parallelogram">
            <a:avLst>
              <a:gd name="adj" fmla="val 1124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1"/>
          </a:gradFill>
          <a:ln w="12700">
            <a:gradFill flip="none" rotWithShape="1">
              <a:gsLst>
                <a:gs pos="0">
                  <a:schemeClr val="accent1"/>
                </a:gs>
                <a:gs pos="77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二、壮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干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建强队伍，锻造发展之力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 rot="0">
            <a:off x="645160" y="2084705"/>
            <a:ext cx="4785995" cy="588010"/>
            <a:chOff x="1376" y="3442"/>
            <a:chExt cx="7537" cy="926"/>
          </a:xfrm>
        </p:grpSpPr>
        <p:sp>
          <p:nvSpPr>
            <p:cNvPr id="38" name="圆角矩形 37"/>
            <p:cNvSpPr/>
            <p:nvPr/>
          </p:nvSpPr>
          <p:spPr>
            <a:xfrm>
              <a:off x="1376" y="3442"/>
              <a:ext cx="7537" cy="92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A7C5BC"/>
                </a:gs>
                <a:gs pos="69000">
                  <a:srgbClr val="4F8D83"/>
                </a:gs>
                <a:gs pos="43000">
                  <a:srgbClr val="55978E"/>
                </a:gs>
                <a:gs pos="0">
                  <a:srgbClr val="A7C5BC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2634" y="3501"/>
              <a:ext cx="5895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indent="0" algn="just" defTabSz="266700" fontAlgn="auto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黑体 CN Normal" panose="020B0400000000000000" pitchFamily="34" charset="-122"/>
                  <a:sym typeface="+mn-ea"/>
                </a:rPr>
                <a:t>三个层面协同发力</a:t>
              </a:r>
              <a:endParaRPr lang="zh-CN" altLang="en-US" sz="28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Normal" panose="020B0400000000000000" pitchFamily="34" charset="-122"/>
                <a:sym typeface="+mn-ea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 rot="0">
            <a:off x="6524625" y="2077836"/>
            <a:ext cx="5171440" cy="594244"/>
            <a:chOff x="1376" y="3400"/>
            <a:chExt cx="2332" cy="717"/>
          </a:xfrm>
        </p:grpSpPr>
        <p:sp>
          <p:nvSpPr>
            <p:cNvPr id="43" name="圆角矩形 42"/>
            <p:cNvSpPr/>
            <p:nvPr/>
          </p:nvSpPr>
          <p:spPr>
            <a:xfrm>
              <a:off x="1376" y="3400"/>
              <a:ext cx="2332" cy="7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98B6AD"/>
                </a:gs>
                <a:gs pos="100000">
                  <a:srgbClr val="98B6AD"/>
                </a:gs>
                <a:gs pos="76000">
                  <a:srgbClr val="4F8D83"/>
                </a:gs>
                <a:gs pos="25000">
                  <a:srgbClr val="55978E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2177" y="3463"/>
              <a:ext cx="823" cy="630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 algn="just" defTabSz="266700">
                <a:buClrTx/>
                <a:buSzTx/>
                <a:buFontTx/>
              </a:pPr>
              <a:r>
                <a:rPr lang="zh-CN" altLang="en-US" sz="28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黑体 CN Normal" panose="020B0400000000000000" pitchFamily="34" charset="-122"/>
                  <a:sym typeface="+mn-ea"/>
                </a:rPr>
                <a:t>核心理念</a:t>
              </a:r>
              <a:endParaRPr lang="zh-CN" altLang="en-US" sz="28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Normal" panose="020B0400000000000000" pitchFamily="34" charset="-122"/>
                <a:sym typeface="+mn-ea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2121535" y="1028065"/>
            <a:ext cx="7818755" cy="9531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zh-CN" altLang="en-US" sz="2800" b="1" dirty="0"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宋体" panose="02010600030101010101" pitchFamily="2" charset="-122"/>
                <a:ea typeface="宋体" panose="02010600030101010101" pitchFamily="2" charset="-122"/>
                <a:sym typeface="三极行楷简体-粗" panose="00000500000000000000" pitchFamily="2" charset="-122"/>
              </a:rPr>
              <a:t>教师是学校发展的宝贵资源，</a:t>
            </a:r>
            <a:endParaRPr lang="zh-CN" altLang="en-US" sz="2800" b="1" dirty="0"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atin typeface="宋体" panose="02010600030101010101" pitchFamily="2" charset="-122"/>
              <a:ea typeface="宋体" panose="02010600030101010101" pitchFamily="2" charset="-122"/>
              <a:sym typeface="三极行楷简体-粗" panose="00000500000000000000" pitchFamily="2" charset="-122"/>
            </a:endParaRPr>
          </a:p>
          <a:p>
            <a:pPr algn="ctr"/>
            <a:r>
              <a:rPr lang="zh-CN" altLang="en-US" sz="2800" b="1" dirty="0"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宋体" panose="02010600030101010101" pitchFamily="2" charset="-122"/>
                <a:ea typeface="宋体" panose="02010600030101010101" pitchFamily="2" charset="-122"/>
                <a:sym typeface="三极行楷简体-粗" panose="00000500000000000000" pitchFamily="2" charset="-122"/>
              </a:rPr>
              <a:t>是支撑学校这棵大树拔节生长的主干</a:t>
            </a:r>
            <a:endParaRPr lang="zh-CN" altLang="en-US" sz="2800" b="1" dirty="0"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atin typeface="宋体" panose="02010600030101010101" pitchFamily="2" charset="-122"/>
              <a:ea typeface="宋体" panose="02010600030101010101" pitchFamily="2" charset="-122"/>
              <a:sym typeface="三极行楷简体-粗" panose="00000500000000000000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8" t="48411" r="1327" b="39640"/>
          <a:stretch>
            <a:fillRect/>
          </a:stretch>
        </p:blipFill>
        <p:spPr>
          <a:xfrm>
            <a:off x="8935363" y="1353708"/>
            <a:ext cx="775258" cy="503878"/>
          </a:xfrm>
          <a:custGeom>
            <a:avLst/>
            <a:gdLst>
              <a:gd name="connsiteX0" fmla="*/ 800100 w 1260845"/>
              <a:gd name="connsiteY0" fmla="*/ 0 h 819485"/>
              <a:gd name="connsiteX1" fmla="*/ 847961 w 1260845"/>
              <a:gd name="connsiteY1" fmla="*/ 7144 h 819485"/>
              <a:gd name="connsiteX2" fmla="*/ 889973 w 1260845"/>
              <a:gd name="connsiteY2" fmla="*/ 17699 h 819485"/>
              <a:gd name="connsiteX3" fmla="*/ 885917 w 1260845"/>
              <a:gd name="connsiteY3" fmla="*/ 17573 h 819485"/>
              <a:gd name="connsiteX4" fmla="*/ 838200 w 1260845"/>
              <a:gd name="connsiteY4" fmla="*/ 19050 h 819485"/>
              <a:gd name="connsiteX5" fmla="*/ 895350 w 1260845"/>
              <a:gd name="connsiteY5" fmla="*/ 19050 h 819485"/>
              <a:gd name="connsiteX6" fmla="*/ 889973 w 1260845"/>
              <a:gd name="connsiteY6" fmla="*/ 17699 h 819485"/>
              <a:gd name="connsiteX7" fmla="*/ 933450 w 1260845"/>
              <a:gd name="connsiteY7" fmla="*/ 19050 h 819485"/>
              <a:gd name="connsiteX8" fmla="*/ 990600 w 1260845"/>
              <a:gd name="connsiteY8" fmla="*/ 38100 h 819485"/>
              <a:gd name="connsiteX9" fmla="*/ 1047750 w 1260845"/>
              <a:gd name="connsiteY9" fmla="*/ 76200 h 819485"/>
              <a:gd name="connsiteX10" fmla="*/ 1200150 w 1260845"/>
              <a:gd name="connsiteY10" fmla="*/ 171450 h 819485"/>
              <a:gd name="connsiteX11" fmla="*/ 1219040 w 1260845"/>
              <a:gd name="connsiteY11" fmla="*/ 172311 h 819485"/>
              <a:gd name="connsiteX12" fmla="*/ 1238614 w 1260845"/>
              <a:gd name="connsiteY12" fmla="*/ 342255 h 819485"/>
              <a:gd name="connsiteX13" fmla="*/ 1260731 w 1260845"/>
              <a:gd name="connsiteY13" fmla="*/ 647700 h 819485"/>
              <a:gd name="connsiteX14" fmla="*/ 1225634 w 1260845"/>
              <a:gd name="connsiteY14" fmla="*/ 724654 h 819485"/>
              <a:gd name="connsiteX15" fmla="*/ 1205257 w 1260845"/>
              <a:gd name="connsiteY15" fmla="*/ 744296 h 819485"/>
              <a:gd name="connsiteX16" fmla="*/ 1162644 w 1260845"/>
              <a:gd name="connsiteY16" fmla="*/ 767707 h 819485"/>
              <a:gd name="connsiteX17" fmla="*/ 1123950 w 1260845"/>
              <a:gd name="connsiteY17" fmla="*/ 781050 h 819485"/>
              <a:gd name="connsiteX18" fmla="*/ 858718 w 1260845"/>
              <a:gd name="connsiteY18" fmla="*/ 817731 h 819485"/>
              <a:gd name="connsiteX19" fmla="*/ 843611 w 1260845"/>
              <a:gd name="connsiteY19" fmla="*/ 819485 h 819485"/>
              <a:gd name="connsiteX20" fmla="*/ 818063 w 1260845"/>
              <a:gd name="connsiteY20" fmla="*/ 819290 h 819485"/>
              <a:gd name="connsiteX21" fmla="*/ 765431 w 1260845"/>
              <a:gd name="connsiteY21" fmla="*/ 819150 h 819485"/>
              <a:gd name="connsiteX22" fmla="*/ 708281 w 1260845"/>
              <a:gd name="connsiteY22" fmla="*/ 800100 h 819485"/>
              <a:gd name="connsiteX23" fmla="*/ 374836 w 1260845"/>
              <a:gd name="connsiteY23" fmla="*/ 792357 h 819485"/>
              <a:gd name="connsiteX24" fmla="*/ 192972 w 1260845"/>
              <a:gd name="connsiteY24" fmla="*/ 786188 h 819485"/>
              <a:gd name="connsiteX25" fmla="*/ 133350 w 1260845"/>
              <a:gd name="connsiteY25" fmla="*/ 781050 h 819485"/>
              <a:gd name="connsiteX26" fmla="*/ 57150 w 1260845"/>
              <a:gd name="connsiteY26" fmla="*/ 685800 h 819485"/>
              <a:gd name="connsiteX27" fmla="*/ 38100 w 1260845"/>
              <a:gd name="connsiteY27" fmla="*/ 590550 h 819485"/>
              <a:gd name="connsiteX28" fmla="*/ 0 w 1260845"/>
              <a:gd name="connsiteY28" fmla="*/ 476250 h 819485"/>
              <a:gd name="connsiteX29" fmla="*/ 19050 w 1260845"/>
              <a:gd name="connsiteY29" fmla="*/ 419100 h 819485"/>
              <a:gd name="connsiteX30" fmla="*/ 152400 w 1260845"/>
              <a:gd name="connsiteY30" fmla="*/ 304800 h 819485"/>
              <a:gd name="connsiteX31" fmla="*/ 323850 w 1260845"/>
              <a:gd name="connsiteY31" fmla="*/ 228600 h 819485"/>
              <a:gd name="connsiteX32" fmla="*/ 438150 w 1260845"/>
              <a:gd name="connsiteY32" fmla="*/ 190500 h 819485"/>
              <a:gd name="connsiteX33" fmla="*/ 495300 w 1260845"/>
              <a:gd name="connsiteY33" fmla="*/ 152400 h 819485"/>
              <a:gd name="connsiteX34" fmla="*/ 552829 w 1260845"/>
              <a:gd name="connsiteY34" fmla="*/ 132768 h 819485"/>
              <a:gd name="connsiteX35" fmla="*/ 547532 w 1260845"/>
              <a:gd name="connsiteY35" fmla="*/ 138728 h 819485"/>
              <a:gd name="connsiteX36" fmla="*/ 543837 w 1260845"/>
              <a:gd name="connsiteY36" fmla="*/ 141863 h 819485"/>
              <a:gd name="connsiteX37" fmla="*/ 547423 w 1260845"/>
              <a:gd name="connsiteY37" fmla="*/ 138850 h 819485"/>
              <a:gd name="connsiteX38" fmla="*/ 547532 w 1260845"/>
              <a:gd name="connsiteY38" fmla="*/ 138728 h 819485"/>
              <a:gd name="connsiteX39" fmla="*/ 550535 w 1260845"/>
              <a:gd name="connsiteY39" fmla="*/ 136179 h 819485"/>
              <a:gd name="connsiteX40" fmla="*/ 628650 w 1260845"/>
              <a:gd name="connsiteY40" fmla="*/ 76200 h 819485"/>
              <a:gd name="connsiteX41" fmla="*/ 685800 w 1260845"/>
              <a:gd name="connsiteY41" fmla="*/ 57150 h 819485"/>
              <a:gd name="connsiteX42" fmla="*/ 800100 w 1260845"/>
              <a:gd name="connsiteY42" fmla="*/ 0 h 81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60845" h="819485">
                <a:moveTo>
                  <a:pt x="800100" y="0"/>
                </a:moveTo>
                <a:cubicBezTo>
                  <a:pt x="816290" y="0"/>
                  <a:pt x="832165" y="3175"/>
                  <a:pt x="847961" y="7144"/>
                </a:cubicBezTo>
                <a:lnTo>
                  <a:pt x="889973" y="17699"/>
                </a:lnTo>
                <a:lnTo>
                  <a:pt x="885917" y="17573"/>
                </a:lnTo>
                <a:cubicBezTo>
                  <a:pt x="870011" y="18066"/>
                  <a:pt x="854075" y="19050"/>
                  <a:pt x="838200" y="19050"/>
                </a:cubicBezTo>
                <a:lnTo>
                  <a:pt x="895350" y="19050"/>
                </a:lnTo>
                <a:lnTo>
                  <a:pt x="889973" y="17699"/>
                </a:lnTo>
                <a:lnTo>
                  <a:pt x="933450" y="19050"/>
                </a:lnTo>
                <a:cubicBezTo>
                  <a:pt x="953375" y="21541"/>
                  <a:pt x="972639" y="29120"/>
                  <a:pt x="990600" y="38100"/>
                </a:cubicBezTo>
                <a:cubicBezTo>
                  <a:pt x="1011078" y="48339"/>
                  <a:pt x="1028700" y="63500"/>
                  <a:pt x="1047750" y="76200"/>
                </a:cubicBezTo>
                <a:cubicBezTo>
                  <a:pt x="1097595" y="109430"/>
                  <a:pt x="1149350" y="139700"/>
                  <a:pt x="1200150" y="171450"/>
                </a:cubicBezTo>
                <a:lnTo>
                  <a:pt x="1219040" y="172311"/>
                </a:lnTo>
                <a:lnTo>
                  <a:pt x="1238614" y="342255"/>
                </a:lnTo>
                <a:cubicBezTo>
                  <a:pt x="1247838" y="443931"/>
                  <a:pt x="1254910" y="545821"/>
                  <a:pt x="1260731" y="647700"/>
                </a:cubicBezTo>
                <a:cubicBezTo>
                  <a:pt x="1262375" y="676466"/>
                  <a:pt x="1246092" y="702273"/>
                  <a:pt x="1225634" y="724654"/>
                </a:cubicBezTo>
                <a:lnTo>
                  <a:pt x="1205257" y="744296"/>
                </a:lnTo>
                <a:lnTo>
                  <a:pt x="1162644" y="767707"/>
                </a:lnTo>
                <a:cubicBezTo>
                  <a:pt x="1147937" y="774673"/>
                  <a:pt x="1134591" y="779572"/>
                  <a:pt x="1123950" y="781050"/>
                </a:cubicBezTo>
                <a:cubicBezTo>
                  <a:pt x="1007488" y="797225"/>
                  <a:pt x="923485" y="809352"/>
                  <a:pt x="858718" y="817731"/>
                </a:cubicBezTo>
                <a:lnTo>
                  <a:pt x="843611" y="819485"/>
                </a:lnTo>
                <a:lnTo>
                  <a:pt x="818063" y="819290"/>
                </a:lnTo>
                <a:cubicBezTo>
                  <a:pt x="801832" y="819203"/>
                  <a:pt x="784335" y="819150"/>
                  <a:pt x="765431" y="819150"/>
                </a:cubicBezTo>
                <a:cubicBezTo>
                  <a:pt x="745351" y="819150"/>
                  <a:pt x="727331" y="806450"/>
                  <a:pt x="708281" y="800100"/>
                </a:cubicBezTo>
                <a:cubicBezTo>
                  <a:pt x="597156" y="796925"/>
                  <a:pt x="485984" y="794938"/>
                  <a:pt x="374836" y="792357"/>
                </a:cubicBezTo>
                <a:lnTo>
                  <a:pt x="192972" y="786188"/>
                </a:lnTo>
                <a:lnTo>
                  <a:pt x="133350" y="781050"/>
                </a:lnTo>
                <a:cubicBezTo>
                  <a:pt x="77074" y="772164"/>
                  <a:pt x="68020" y="729278"/>
                  <a:pt x="57150" y="685800"/>
                </a:cubicBezTo>
                <a:cubicBezTo>
                  <a:pt x="49297" y="654388"/>
                  <a:pt x="46619" y="621788"/>
                  <a:pt x="38100" y="590550"/>
                </a:cubicBezTo>
                <a:cubicBezTo>
                  <a:pt x="27533" y="551804"/>
                  <a:pt x="12700" y="514350"/>
                  <a:pt x="0" y="476250"/>
                </a:cubicBezTo>
                <a:cubicBezTo>
                  <a:pt x="6350" y="457200"/>
                  <a:pt x="7911" y="435808"/>
                  <a:pt x="19050" y="419100"/>
                </a:cubicBezTo>
                <a:cubicBezTo>
                  <a:pt x="45584" y="379300"/>
                  <a:pt x="117188" y="331209"/>
                  <a:pt x="152400" y="304800"/>
                </a:cubicBezTo>
                <a:cubicBezTo>
                  <a:pt x="264521" y="276770"/>
                  <a:pt x="206149" y="299220"/>
                  <a:pt x="323850" y="228600"/>
                </a:cubicBezTo>
                <a:cubicBezTo>
                  <a:pt x="358288" y="207937"/>
                  <a:pt x="401450" y="206811"/>
                  <a:pt x="438150" y="190500"/>
                </a:cubicBezTo>
                <a:cubicBezTo>
                  <a:pt x="459072" y="181201"/>
                  <a:pt x="474822" y="162639"/>
                  <a:pt x="495300" y="152400"/>
                </a:cubicBezTo>
                <a:cubicBezTo>
                  <a:pt x="549844" y="125128"/>
                  <a:pt x="556322" y="127028"/>
                  <a:pt x="552829" y="132768"/>
                </a:cubicBezTo>
                <a:lnTo>
                  <a:pt x="547532" y="138728"/>
                </a:lnTo>
                <a:lnTo>
                  <a:pt x="543837" y="141863"/>
                </a:lnTo>
                <a:cubicBezTo>
                  <a:pt x="543789" y="141996"/>
                  <a:pt x="545454" y="140679"/>
                  <a:pt x="547423" y="138850"/>
                </a:cubicBezTo>
                <a:lnTo>
                  <a:pt x="547532" y="138728"/>
                </a:lnTo>
                <a:lnTo>
                  <a:pt x="550535" y="136179"/>
                </a:lnTo>
                <a:cubicBezTo>
                  <a:pt x="560311" y="128239"/>
                  <a:pt x="582586" y="110748"/>
                  <a:pt x="628650" y="76200"/>
                </a:cubicBezTo>
                <a:cubicBezTo>
                  <a:pt x="647700" y="69850"/>
                  <a:pt x="667839" y="66130"/>
                  <a:pt x="685800" y="57150"/>
                </a:cubicBezTo>
                <a:cubicBezTo>
                  <a:pt x="724327" y="37887"/>
                  <a:pt x="752217" y="0"/>
                  <a:pt x="800100" y="0"/>
                </a:cubicBez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6" t="37577" r="1937" b="40125"/>
          <a:stretch>
            <a:fillRect/>
          </a:stretch>
        </p:blipFill>
        <p:spPr>
          <a:xfrm>
            <a:off x="2225156" y="1353647"/>
            <a:ext cx="1044202" cy="777446"/>
          </a:xfrm>
          <a:custGeom>
            <a:avLst/>
            <a:gdLst>
              <a:gd name="connsiteX0" fmla="*/ 666750 w 2053809"/>
              <a:gd name="connsiteY0" fmla="*/ 0 h 1529138"/>
              <a:gd name="connsiteX1" fmla="*/ 723900 w 2053809"/>
              <a:gd name="connsiteY1" fmla="*/ 38100 h 1529138"/>
              <a:gd name="connsiteX2" fmla="*/ 800100 w 2053809"/>
              <a:gd name="connsiteY2" fmla="*/ 95250 h 1529138"/>
              <a:gd name="connsiteX3" fmla="*/ 857250 w 2053809"/>
              <a:gd name="connsiteY3" fmla="*/ 114300 h 1529138"/>
              <a:gd name="connsiteX4" fmla="*/ 971550 w 2053809"/>
              <a:gd name="connsiteY4" fmla="*/ 171450 h 1529138"/>
              <a:gd name="connsiteX5" fmla="*/ 1085850 w 2053809"/>
              <a:gd name="connsiteY5" fmla="*/ 190500 h 1529138"/>
              <a:gd name="connsiteX6" fmla="*/ 1257300 w 2053809"/>
              <a:gd name="connsiteY6" fmla="*/ 266700 h 1529138"/>
              <a:gd name="connsiteX7" fmla="*/ 1447800 w 2053809"/>
              <a:gd name="connsiteY7" fmla="*/ 361950 h 1529138"/>
              <a:gd name="connsiteX8" fmla="*/ 1504950 w 2053809"/>
              <a:gd name="connsiteY8" fmla="*/ 381000 h 1529138"/>
              <a:gd name="connsiteX9" fmla="*/ 1581150 w 2053809"/>
              <a:gd name="connsiteY9" fmla="*/ 438150 h 1529138"/>
              <a:gd name="connsiteX10" fmla="*/ 1695450 w 2053809"/>
              <a:gd name="connsiteY10" fmla="*/ 514350 h 1529138"/>
              <a:gd name="connsiteX11" fmla="*/ 1771650 w 2053809"/>
              <a:gd name="connsiteY11" fmla="*/ 552450 h 1529138"/>
              <a:gd name="connsiteX12" fmla="*/ 1943100 w 2053809"/>
              <a:gd name="connsiteY12" fmla="*/ 666750 h 1529138"/>
              <a:gd name="connsiteX13" fmla="*/ 2038350 w 2053809"/>
              <a:gd name="connsiteY13" fmla="*/ 781050 h 1529138"/>
              <a:gd name="connsiteX14" fmla="*/ 2053809 w 2053809"/>
              <a:gd name="connsiteY14" fmla="*/ 915261 h 1529138"/>
              <a:gd name="connsiteX15" fmla="*/ 2034919 w 2053809"/>
              <a:gd name="connsiteY15" fmla="*/ 914400 h 1529138"/>
              <a:gd name="connsiteX16" fmla="*/ 1882519 w 2053809"/>
              <a:gd name="connsiteY16" fmla="*/ 819150 h 1529138"/>
              <a:gd name="connsiteX17" fmla="*/ 1825369 w 2053809"/>
              <a:gd name="connsiteY17" fmla="*/ 781050 h 1529138"/>
              <a:gd name="connsiteX18" fmla="*/ 1768219 w 2053809"/>
              <a:gd name="connsiteY18" fmla="*/ 762000 h 1529138"/>
              <a:gd name="connsiteX19" fmla="*/ 1724742 w 2053809"/>
              <a:gd name="connsiteY19" fmla="*/ 760649 h 1529138"/>
              <a:gd name="connsiteX20" fmla="*/ 1682730 w 2053809"/>
              <a:gd name="connsiteY20" fmla="*/ 750094 h 1529138"/>
              <a:gd name="connsiteX21" fmla="*/ 1634869 w 2053809"/>
              <a:gd name="connsiteY21" fmla="*/ 742950 h 1529138"/>
              <a:gd name="connsiteX22" fmla="*/ 1520569 w 2053809"/>
              <a:gd name="connsiteY22" fmla="*/ 800100 h 1529138"/>
              <a:gd name="connsiteX23" fmla="*/ 1463419 w 2053809"/>
              <a:gd name="connsiteY23" fmla="*/ 819150 h 1529138"/>
              <a:gd name="connsiteX24" fmla="*/ 1385304 w 2053809"/>
              <a:gd name="connsiteY24" fmla="*/ 879129 h 1529138"/>
              <a:gd name="connsiteX25" fmla="*/ 1382301 w 2053809"/>
              <a:gd name="connsiteY25" fmla="*/ 881678 h 1529138"/>
              <a:gd name="connsiteX26" fmla="*/ 1387598 w 2053809"/>
              <a:gd name="connsiteY26" fmla="*/ 875718 h 1529138"/>
              <a:gd name="connsiteX27" fmla="*/ 1330069 w 2053809"/>
              <a:gd name="connsiteY27" fmla="*/ 895350 h 1529138"/>
              <a:gd name="connsiteX28" fmla="*/ 1272919 w 2053809"/>
              <a:gd name="connsiteY28" fmla="*/ 933450 h 1529138"/>
              <a:gd name="connsiteX29" fmla="*/ 1158619 w 2053809"/>
              <a:gd name="connsiteY29" fmla="*/ 971550 h 1529138"/>
              <a:gd name="connsiteX30" fmla="*/ 987169 w 2053809"/>
              <a:gd name="connsiteY30" fmla="*/ 1047750 h 1529138"/>
              <a:gd name="connsiteX31" fmla="*/ 853819 w 2053809"/>
              <a:gd name="connsiteY31" fmla="*/ 1162050 h 1529138"/>
              <a:gd name="connsiteX32" fmla="*/ 834769 w 2053809"/>
              <a:gd name="connsiteY32" fmla="*/ 1219200 h 1529138"/>
              <a:gd name="connsiteX33" fmla="*/ 872869 w 2053809"/>
              <a:gd name="connsiteY33" fmla="*/ 1333500 h 1529138"/>
              <a:gd name="connsiteX34" fmla="*/ 891919 w 2053809"/>
              <a:gd name="connsiteY34" fmla="*/ 1428750 h 1529138"/>
              <a:gd name="connsiteX35" fmla="*/ 968119 w 2053809"/>
              <a:gd name="connsiteY35" fmla="*/ 1524000 h 1529138"/>
              <a:gd name="connsiteX36" fmla="*/ 1027741 w 2053809"/>
              <a:gd name="connsiteY36" fmla="*/ 1529138 h 1529138"/>
              <a:gd name="connsiteX37" fmla="*/ 876300 w 2053809"/>
              <a:gd name="connsiteY37" fmla="*/ 1524000 h 1529138"/>
              <a:gd name="connsiteX38" fmla="*/ 685800 w 2053809"/>
              <a:gd name="connsiteY38" fmla="*/ 1447800 h 1529138"/>
              <a:gd name="connsiteX39" fmla="*/ 609600 w 2053809"/>
              <a:gd name="connsiteY39" fmla="*/ 1409700 h 1529138"/>
              <a:gd name="connsiteX40" fmla="*/ 552450 w 2053809"/>
              <a:gd name="connsiteY40" fmla="*/ 1390650 h 1529138"/>
              <a:gd name="connsiteX41" fmla="*/ 266700 w 2053809"/>
              <a:gd name="connsiteY41" fmla="*/ 1295400 h 1529138"/>
              <a:gd name="connsiteX42" fmla="*/ 209550 w 2053809"/>
              <a:gd name="connsiteY42" fmla="*/ 1238250 h 1529138"/>
              <a:gd name="connsiteX43" fmla="*/ 76200 w 2053809"/>
              <a:gd name="connsiteY43" fmla="*/ 1028700 h 1529138"/>
              <a:gd name="connsiteX44" fmla="*/ 19050 w 2053809"/>
              <a:gd name="connsiteY44" fmla="*/ 971550 h 1529138"/>
              <a:gd name="connsiteX45" fmla="*/ 0 w 2053809"/>
              <a:gd name="connsiteY45" fmla="*/ 419100 h 1529138"/>
              <a:gd name="connsiteX46" fmla="*/ 38100 w 2053809"/>
              <a:gd name="connsiteY46" fmla="*/ 266700 h 1529138"/>
              <a:gd name="connsiteX47" fmla="*/ 114300 w 2053809"/>
              <a:gd name="connsiteY47" fmla="*/ 209550 h 1529138"/>
              <a:gd name="connsiteX48" fmla="*/ 171450 w 2053809"/>
              <a:gd name="connsiteY48" fmla="*/ 190500 h 1529138"/>
              <a:gd name="connsiteX49" fmla="*/ 285750 w 2053809"/>
              <a:gd name="connsiteY49" fmla="*/ 133350 h 1529138"/>
              <a:gd name="connsiteX50" fmla="*/ 476250 w 2053809"/>
              <a:gd name="connsiteY50" fmla="*/ 95250 h 1529138"/>
              <a:gd name="connsiteX51" fmla="*/ 380074 w 2053809"/>
              <a:gd name="connsiteY51" fmla="*/ 108990 h 1529138"/>
              <a:gd name="connsiteX52" fmla="*/ 384863 w 2053809"/>
              <a:gd name="connsiteY52" fmla="*/ 106263 h 1529138"/>
              <a:gd name="connsiteX53" fmla="*/ 457200 w 2053809"/>
              <a:gd name="connsiteY53" fmla="*/ 38100 h 1529138"/>
              <a:gd name="connsiteX54" fmla="*/ 666750 w 2053809"/>
              <a:gd name="connsiteY54" fmla="*/ 0 h 15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53809" h="1529138">
                <a:moveTo>
                  <a:pt x="666750" y="0"/>
                </a:moveTo>
                <a:cubicBezTo>
                  <a:pt x="689645" y="0"/>
                  <a:pt x="705269" y="24792"/>
                  <a:pt x="723900" y="38100"/>
                </a:cubicBezTo>
                <a:cubicBezTo>
                  <a:pt x="749736" y="56554"/>
                  <a:pt x="774700" y="76200"/>
                  <a:pt x="800100" y="95250"/>
                </a:cubicBezTo>
                <a:cubicBezTo>
                  <a:pt x="819150" y="101600"/>
                  <a:pt x="839289" y="105320"/>
                  <a:pt x="857250" y="114300"/>
                </a:cubicBezTo>
                <a:cubicBezTo>
                  <a:pt x="939452" y="155401"/>
                  <a:pt x="885361" y="152297"/>
                  <a:pt x="971550" y="171450"/>
                </a:cubicBezTo>
                <a:cubicBezTo>
                  <a:pt x="1009256" y="179829"/>
                  <a:pt x="1048585" y="180337"/>
                  <a:pt x="1085850" y="190500"/>
                </a:cubicBezTo>
                <a:cubicBezTo>
                  <a:pt x="1139361" y="205094"/>
                  <a:pt x="1207073" y="241586"/>
                  <a:pt x="1257300" y="266700"/>
                </a:cubicBezTo>
                <a:cubicBezTo>
                  <a:pt x="1498001" y="387051"/>
                  <a:pt x="1263355" y="223616"/>
                  <a:pt x="1447800" y="361950"/>
                </a:cubicBezTo>
                <a:cubicBezTo>
                  <a:pt x="1466850" y="368300"/>
                  <a:pt x="1487515" y="371037"/>
                  <a:pt x="1504950" y="381000"/>
                </a:cubicBezTo>
                <a:cubicBezTo>
                  <a:pt x="1532517" y="396752"/>
                  <a:pt x="1555139" y="419943"/>
                  <a:pt x="1581150" y="438150"/>
                </a:cubicBezTo>
                <a:cubicBezTo>
                  <a:pt x="1618663" y="464409"/>
                  <a:pt x="1656185" y="490791"/>
                  <a:pt x="1695450" y="514350"/>
                </a:cubicBezTo>
                <a:cubicBezTo>
                  <a:pt x="1719801" y="528961"/>
                  <a:pt x="1746826" y="538659"/>
                  <a:pt x="1771650" y="552450"/>
                </a:cubicBezTo>
                <a:cubicBezTo>
                  <a:pt x="1832234" y="586108"/>
                  <a:pt x="1890350" y="621536"/>
                  <a:pt x="1943100" y="666750"/>
                </a:cubicBezTo>
                <a:cubicBezTo>
                  <a:pt x="1958849" y="680249"/>
                  <a:pt x="2034248" y="752338"/>
                  <a:pt x="2038350" y="781050"/>
                </a:cubicBezTo>
                <a:lnTo>
                  <a:pt x="2053809" y="915261"/>
                </a:lnTo>
                <a:lnTo>
                  <a:pt x="2034919" y="914400"/>
                </a:lnTo>
                <a:cubicBezTo>
                  <a:pt x="1984119" y="882650"/>
                  <a:pt x="1932364" y="852380"/>
                  <a:pt x="1882519" y="819150"/>
                </a:cubicBezTo>
                <a:cubicBezTo>
                  <a:pt x="1863469" y="806450"/>
                  <a:pt x="1845847" y="791289"/>
                  <a:pt x="1825369" y="781050"/>
                </a:cubicBezTo>
                <a:cubicBezTo>
                  <a:pt x="1807408" y="772070"/>
                  <a:pt x="1788144" y="764491"/>
                  <a:pt x="1768219" y="762000"/>
                </a:cubicBezTo>
                <a:lnTo>
                  <a:pt x="1724742" y="760649"/>
                </a:lnTo>
                <a:lnTo>
                  <a:pt x="1682730" y="750094"/>
                </a:lnTo>
                <a:cubicBezTo>
                  <a:pt x="1666934" y="746125"/>
                  <a:pt x="1651059" y="742950"/>
                  <a:pt x="1634869" y="742950"/>
                </a:cubicBezTo>
                <a:cubicBezTo>
                  <a:pt x="1586986" y="742950"/>
                  <a:pt x="1559096" y="780837"/>
                  <a:pt x="1520569" y="800100"/>
                </a:cubicBezTo>
                <a:cubicBezTo>
                  <a:pt x="1502608" y="809080"/>
                  <a:pt x="1482469" y="812800"/>
                  <a:pt x="1463419" y="819150"/>
                </a:cubicBezTo>
                <a:cubicBezTo>
                  <a:pt x="1417355" y="853698"/>
                  <a:pt x="1395080" y="871189"/>
                  <a:pt x="1385304" y="879129"/>
                </a:cubicBezTo>
                <a:lnTo>
                  <a:pt x="1382301" y="881678"/>
                </a:lnTo>
                <a:lnTo>
                  <a:pt x="1387598" y="875718"/>
                </a:lnTo>
                <a:cubicBezTo>
                  <a:pt x="1391091" y="869978"/>
                  <a:pt x="1384613" y="868078"/>
                  <a:pt x="1330069" y="895350"/>
                </a:cubicBezTo>
                <a:cubicBezTo>
                  <a:pt x="1309591" y="905589"/>
                  <a:pt x="1293841" y="924151"/>
                  <a:pt x="1272919" y="933450"/>
                </a:cubicBezTo>
                <a:cubicBezTo>
                  <a:pt x="1236219" y="949761"/>
                  <a:pt x="1193057" y="950887"/>
                  <a:pt x="1158619" y="971550"/>
                </a:cubicBezTo>
                <a:cubicBezTo>
                  <a:pt x="1040918" y="1042170"/>
                  <a:pt x="1099290" y="1019720"/>
                  <a:pt x="987169" y="1047750"/>
                </a:cubicBezTo>
                <a:cubicBezTo>
                  <a:pt x="951957" y="1074159"/>
                  <a:pt x="880353" y="1122250"/>
                  <a:pt x="853819" y="1162050"/>
                </a:cubicBezTo>
                <a:cubicBezTo>
                  <a:pt x="842680" y="1178758"/>
                  <a:pt x="841119" y="1200150"/>
                  <a:pt x="834769" y="1219200"/>
                </a:cubicBezTo>
                <a:cubicBezTo>
                  <a:pt x="847469" y="1257300"/>
                  <a:pt x="862302" y="1294754"/>
                  <a:pt x="872869" y="1333500"/>
                </a:cubicBezTo>
                <a:cubicBezTo>
                  <a:pt x="881388" y="1364738"/>
                  <a:pt x="884066" y="1397338"/>
                  <a:pt x="891919" y="1428750"/>
                </a:cubicBezTo>
                <a:cubicBezTo>
                  <a:pt x="902789" y="1472228"/>
                  <a:pt x="911843" y="1515114"/>
                  <a:pt x="968119" y="1524000"/>
                </a:cubicBezTo>
                <a:lnTo>
                  <a:pt x="1027741" y="1529138"/>
                </a:lnTo>
                <a:lnTo>
                  <a:pt x="876300" y="1524000"/>
                </a:lnTo>
                <a:cubicBezTo>
                  <a:pt x="774319" y="1518901"/>
                  <a:pt x="774992" y="1497351"/>
                  <a:pt x="685800" y="1447800"/>
                </a:cubicBezTo>
                <a:cubicBezTo>
                  <a:pt x="660976" y="1434009"/>
                  <a:pt x="635000" y="1422400"/>
                  <a:pt x="609600" y="1409700"/>
                </a:cubicBezTo>
                <a:cubicBezTo>
                  <a:pt x="591639" y="1400720"/>
                  <a:pt x="571500" y="1397000"/>
                  <a:pt x="552450" y="1390650"/>
                </a:cubicBezTo>
                <a:lnTo>
                  <a:pt x="266700" y="1295400"/>
                </a:lnTo>
                <a:cubicBezTo>
                  <a:pt x="242287" y="1284007"/>
                  <a:pt x="227448" y="1258386"/>
                  <a:pt x="209550" y="1238250"/>
                </a:cubicBezTo>
                <a:cubicBezTo>
                  <a:pt x="-44410" y="952546"/>
                  <a:pt x="227055" y="1270068"/>
                  <a:pt x="76200" y="1028700"/>
                </a:cubicBezTo>
                <a:cubicBezTo>
                  <a:pt x="61921" y="1005854"/>
                  <a:pt x="22392" y="998283"/>
                  <a:pt x="19050" y="971550"/>
                </a:cubicBezTo>
                <a:cubicBezTo>
                  <a:pt x="-3805" y="788713"/>
                  <a:pt x="6350" y="603250"/>
                  <a:pt x="0" y="419100"/>
                </a:cubicBezTo>
                <a:cubicBezTo>
                  <a:pt x="617" y="416013"/>
                  <a:pt x="22685" y="285198"/>
                  <a:pt x="38100" y="266700"/>
                </a:cubicBezTo>
                <a:cubicBezTo>
                  <a:pt x="58426" y="242309"/>
                  <a:pt x="88900" y="228600"/>
                  <a:pt x="114300" y="209550"/>
                </a:cubicBezTo>
                <a:cubicBezTo>
                  <a:pt x="133350" y="203200"/>
                  <a:pt x="153100" y="198655"/>
                  <a:pt x="171450" y="190500"/>
                </a:cubicBezTo>
                <a:cubicBezTo>
                  <a:pt x="210376" y="173200"/>
                  <a:pt x="245092" y="146056"/>
                  <a:pt x="285750" y="133350"/>
                </a:cubicBezTo>
                <a:cubicBezTo>
                  <a:pt x="347560" y="114034"/>
                  <a:pt x="412750" y="107950"/>
                  <a:pt x="476250" y="95250"/>
                </a:cubicBezTo>
                <a:lnTo>
                  <a:pt x="380074" y="108990"/>
                </a:lnTo>
                <a:lnTo>
                  <a:pt x="384863" y="106263"/>
                </a:lnTo>
                <a:cubicBezTo>
                  <a:pt x="393448" y="97234"/>
                  <a:pt x="407096" y="78184"/>
                  <a:pt x="457200" y="38100"/>
                </a:cubicBezTo>
                <a:cubicBezTo>
                  <a:pt x="527050" y="25400"/>
                  <a:pt x="595755" y="0"/>
                  <a:pt x="666750" y="0"/>
                </a:cubicBezTo>
                <a:close/>
              </a:path>
            </a:pathLst>
          </a:custGeom>
        </p:spPr>
      </p:pic>
      <p:sp>
        <p:nvSpPr>
          <p:cNvPr id="23" name="圆角矩形 22"/>
          <p:cNvSpPr/>
          <p:nvPr/>
        </p:nvSpPr>
        <p:spPr>
          <a:xfrm>
            <a:off x="833120" y="4156710"/>
            <a:ext cx="4863465" cy="786130"/>
          </a:xfrm>
          <a:prstGeom prst="roundRect">
            <a:avLst>
              <a:gd name="adj" fmla="val 6536"/>
            </a:avLst>
          </a:prstGeom>
          <a:gradFill>
            <a:gsLst>
              <a:gs pos="0">
                <a:schemeClr val="bg1">
                  <a:alpha val="10000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833120" y="2910840"/>
            <a:ext cx="4863465" cy="850900"/>
          </a:xfrm>
          <a:prstGeom prst="roundRect">
            <a:avLst>
              <a:gd name="adj" fmla="val 6536"/>
            </a:avLst>
          </a:prstGeom>
          <a:gradFill>
            <a:gsLst>
              <a:gs pos="0">
                <a:schemeClr val="bg1">
                  <a:alpha val="10000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12495" y="4145915"/>
            <a:ext cx="4869180" cy="411480"/>
          </a:xfrm>
          <a:prstGeom prst="rect">
            <a:avLst/>
          </a:prstGeom>
        </p:spPr>
        <p:txBody>
          <a:bodyPr>
            <a:noAutofit/>
          </a:bodyPr>
          <a:p>
            <a:pPr marL="285750" lvl="0" indent="-28575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zh-CN" altLang="en-US" sz="3200">
                <a:solidFill>
                  <a:srgbClr val="5BA39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骨干教师引领</a:t>
            </a:r>
            <a:endParaRPr lang="zh-CN" altLang="en-US" sz="3200">
              <a:solidFill>
                <a:srgbClr val="5BA39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42010" y="2973705"/>
            <a:ext cx="3367405" cy="561340"/>
          </a:xfrm>
          <a:prstGeom prst="rect">
            <a:avLst/>
          </a:prstGeom>
        </p:spPr>
        <p:txBody>
          <a:bodyPr>
            <a:noAutofit/>
          </a:bodyPr>
          <a:p>
            <a:pPr marL="285750" indent="-285750" fontAlgn="auto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3200" b="1" i="0">
                <a:solidFill>
                  <a:srgbClr val="E0633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从青年教师培养</a:t>
            </a:r>
            <a:endParaRPr lang="zh-CN" altLang="en-US" sz="3200" b="1" i="0">
              <a:solidFill>
                <a:srgbClr val="E0633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833120" y="5361940"/>
            <a:ext cx="4863465" cy="802005"/>
          </a:xfrm>
          <a:prstGeom prst="roundRect">
            <a:avLst>
              <a:gd name="adj" fmla="val 6536"/>
            </a:avLst>
          </a:prstGeom>
          <a:gradFill>
            <a:gsLst>
              <a:gs pos="0">
                <a:schemeClr val="bg1">
                  <a:alpha val="10000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>
              <a:buClrTx/>
              <a:buSzTx/>
              <a:buFontTx/>
            </a:pPr>
            <a:endParaRPr lang="zh-CN" altLang="en-US">
              <a:cs typeface="思源黑体 CN Bold" panose="020B0800000000000000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912495" y="5361940"/>
            <a:ext cx="4869180" cy="682625"/>
          </a:xfrm>
          <a:prstGeom prst="rect">
            <a:avLst/>
          </a:prstGeom>
        </p:spPr>
        <p:txBody>
          <a:bodyPr>
            <a:noAutofit/>
          </a:bodyPr>
          <a:p>
            <a:pPr marL="285750" lvl="0" indent="-28575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zh-CN" altLang="en-US" sz="3200">
                <a:solidFill>
                  <a:srgbClr val="F7AB19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全员素养提升</a:t>
            </a:r>
            <a:endParaRPr lang="zh-CN" altLang="en-US" sz="3200">
              <a:solidFill>
                <a:srgbClr val="F7AB19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524625" y="2793365"/>
            <a:ext cx="5166360" cy="2399665"/>
          </a:xfrm>
          <a:prstGeom prst="rect">
            <a:avLst/>
          </a:prstGeom>
          <a:noFill/>
          <a:effectLst>
            <a:outerShdw blurRad="50800" dist="38100" dir="5400000" algn="t" rotWithShape="0">
              <a:srgbClr val="55978E">
                <a:alpha val="19000"/>
              </a:srgbClr>
            </a:outerShdw>
          </a:effectLst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altLang="en-US" sz="2000">
                <a:solidFill>
                  <a:srgbClr val="E37245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锻造一支师德高尚、业务精湛、结构合理、</a:t>
            </a:r>
            <a:endParaRPr lang="zh-CN" altLang="en-US" sz="2000">
              <a:solidFill>
                <a:srgbClr val="E37245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000">
                <a:solidFill>
                  <a:srgbClr val="E37245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富有活力的教师队伍。</a:t>
            </a:r>
            <a:endParaRPr lang="zh-CN" altLang="en-US" sz="2000">
              <a:solidFill>
                <a:srgbClr val="E37245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000">
                <a:solidFill>
                  <a:srgbClr val="E37245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队伍强则学校强，队伍兴则教育兴；</a:t>
            </a:r>
            <a:endParaRPr lang="zh-CN" altLang="en-US" sz="2000">
              <a:solidFill>
                <a:srgbClr val="E37245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000">
                <a:solidFill>
                  <a:srgbClr val="E37245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唯有把教师培养好、激励好、保障好，</a:t>
            </a:r>
            <a:endParaRPr lang="zh-CN" altLang="en-US" sz="2000">
              <a:solidFill>
                <a:srgbClr val="E37245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000">
                <a:solidFill>
                  <a:srgbClr val="E37245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学校发展才有不竭动力。</a:t>
            </a:r>
            <a:endParaRPr lang="zh-CN" altLang="en-US" sz="2000">
              <a:solidFill>
                <a:srgbClr val="E37245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05880" y="5257165"/>
            <a:ext cx="2437765" cy="124587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 descr="39e1cfc5-25a4-4e16-b443-d23427078dd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590" y="5257165"/>
            <a:ext cx="2337435" cy="1226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1"/>
          </p:nvPr>
        </p:nvSpPr>
        <p:spPr>
          <a:xfrm>
            <a:off x="344170" y="367030"/>
            <a:ext cx="8921115" cy="565150"/>
          </a:xfrm>
        </p:spPr>
        <p:txBody>
          <a:bodyPr/>
          <a:lstStyle/>
          <a:p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二、壮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“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干</a:t>
            </a:r>
            <a:r>
              <a:rPr lang="en-US" altLang="zh-CN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”</a:t>
            </a:r>
            <a:r>
              <a:rPr lang="zh-CN" altLang="en-US" dirty="0">
                <a:latin typeface="字魂白鸽天行体(商用需授权)" panose="00000500000000000000" charset="-122"/>
                <a:ea typeface="字魂白鸽天行体(商用需授权)" panose="00000500000000000000" charset="-122"/>
                <a:cs typeface="字魂白鸽天行体(商用需授权)" panose="00000500000000000000" charset="-122"/>
                <a:sym typeface="猫啃网风雅宋" panose="02020700000000000000" pitchFamily="18" charset="-122"/>
              </a:rPr>
              <a:t>建强队伍，锻造发展之力</a:t>
            </a:r>
            <a:endParaRPr lang="zh-CN" altLang="en-US" dirty="0">
              <a:latin typeface="字魂白鸽天行体(商用需授权)" panose="00000500000000000000" charset="-122"/>
              <a:ea typeface="字魂白鸽天行体(商用需授权)" panose="00000500000000000000" charset="-122"/>
              <a:cs typeface="字魂白鸽天行体(商用需授权)" panose="00000500000000000000" charset="-122"/>
              <a:sym typeface="猫啃网风雅宋" panose="02020700000000000000" pitchFamily="18" charset="-122"/>
            </a:endParaRPr>
          </a:p>
        </p:txBody>
      </p:sp>
      <p:grpSp>
        <p:nvGrpSpPr>
          <p:cNvPr id="9" name="ll44"/>
          <p:cNvGrpSpPr/>
          <p:nvPr/>
        </p:nvGrpSpPr>
        <p:grpSpPr>
          <a:xfrm>
            <a:off x="1270" y="1097439"/>
            <a:ext cx="12192000" cy="2537008"/>
            <a:chOff x="0" y="2267415"/>
            <a:chExt cx="12192000" cy="2537008"/>
          </a:xfrm>
        </p:grpSpPr>
        <p:sp>
          <p:nvSpPr>
            <p:cNvPr id="54" name="ll44-1"/>
            <p:cNvSpPr/>
            <p:nvPr/>
          </p:nvSpPr>
          <p:spPr>
            <a:xfrm rot="-60000">
              <a:off x="5072" y="2399537"/>
              <a:ext cx="12180592" cy="2404886"/>
            </a:xfrm>
            <a:custGeom>
              <a:avLst/>
              <a:gdLst>
                <a:gd name="connsiteX0" fmla="*/ 1109682 w 12180592"/>
                <a:gd name="connsiteY0" fmla="*/ 487 h 2404886"/>
                <a:gd name="connsiteX1" fmla="*/ 1325955 w 12180592"/>
                <a:gd name="connsiteY1" fmla="*/ 8264 h 2404886"/>
                <a:gd name="connsiteX2" fmla="*/ 4691644 w 12180592"/>
                <a:gd name="connsiteY2" fmla="*/ 1886050 h 2404886"/>
                <a:gd name="connsiteX3" fmla="*/ 7679720 w 12180592"/>
                <a:gd name="connsiteY3" fmla="*/ 530778 h 2404886"/>
                <a:gd name="connsiteX4" fmla="*/ 11160335 w 12180592"/>
                <a:gd name="connsiteY4" fmla="*/ 1837064 h 2404886"/>
                <a:gd name="connsiteX5" fmla="*/ 12128869 w 12180592"/>
                <a:gd name="connsiteY5" fmla="*/ 1644853 h 2404886"/>
                <a:gd name="connsiteX6" fmla="*/ 12180592 w 12180592"/>
                <a:gd name="connsiteY6" fmla="*/ 1618645 h 2404886"/>
                <a:gd name="connsiteX7" fmla="*/ 12178790 w 12180592"/>
                <a:gd name="connsiteY7" fmla="*/ 1721892 h 2404886"/>
                <a:gd name="connsiteX8" fmla="*/ 12065156 w 12180592"/>
                <a:gd name="connsiteY8" fmla="*/ 1772755 h 2404886"/>
                <a:gd name="connsiteX9" fmla="*/ 11285538 w 12180592"/>
                <a:gd name="connsiteY9" fmla="*/ 1924544 h 2404886"/>
                <a:gd name="connsiteX10" fmla="*/ 7516997 w 12180592"/>
                <a:gd name="connsiteY10" fmla="*/ 852950 h 2404886"/>
                <a:gd name="connsiteX11" fmla="*/ 4439097 w 12180592"/>
                <a:gd name="connsiteY11" fmla="*/ 2404754 h 2404886"/>
                <a:gd name="connsiteX12" fmla="*/ 755937 w 12180592"/>
                <a:gd name="connsiteY12" fmla="*/ 755139 h 2404886"/>
                <a:gd name="connsiteX13" fmla="*/ 526436 w 12180592"/>
                <a:gd name="connsiteY13" fmla="*/ 761798 h 2404886"/>
                <a:gd name="connsiteX14" fmla="*/ 39252 w 12180592"/>
                <a:gd name="connsiteY14" fmla="*/ 847352 h 2404886"/>
                <a:gd name="connsiteX15" fmla="*/ 0 w 12180592"/>
                <a:gd name="connsiteY15" fmla="*/ 858677 h 2404886"/>
                <a:gd name="connsiteX16" fmla="*/ 10862 w 12180592"/>
                <a:gd name="connsiteY16" fmla="*/ 236408 h 2404886"/>
                <a:gd name="connsiteX17" fmla="*/ 159049 w 12180592"/>
                <a:gd name="connsiteY17" fmla="*/ 184805 h 2404886"/>
                <a:gd name="connsiteX18" fmla="*/ 1109682 w 12180592"/>
                <a:gd name="connsiteY18" fmla="*/ 487 h 2404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80592" h="2404886">
                  <a:moveTo>
                    <a:pt x="1109682" y="487"/>
                  </a:moveTo>
                  <a:cubicBezTo>
                    <a:pt x="1183772" y="-1144"/>
                    <a:pt x="1256008" y="1291"/>
                    <a:pt x="1325955" y="8264"/>
                  </a:cubicBezTo>
                  <a:cubicBezTo>
                    <a:pt x="2445115" y="119843"/>
                    <a:pt x="3632684" y="1798964"/>
                    <a:pt x="4691644" y="1886050"/>
                  </a:cubicBezTo>
                  <a:cubicBezTo>
                    <a:pt x="5750607" y="1973136"/>
                    <a:pt x="6601605" y="538942"/>
                    <a:pt x="7679720" y="530778"/>
                  </a:cubicBezTo>
                  <a:cubicBezTo>
                    <a:pt x="8757835" y="522614"/>
                    <a:pt x="10232719" y="1758143"/>
                    <a:pt x="11160335" y="1837064"/>
                  </a:cubicBezTo>
                  <a:cubicBezTo>
                    <a:pt x="11508192" y="1866660"/>
                    <a:pt x="11835654" y="1776470"/>
                    <a:pt x="12128869" y="1644853"/>
                  </a:cubicBezTo>
                  <a:lnTo>
                    <a:pt x="12180592" y="1618645"/>
                  </a:lnTo>
                  <a:lnTo>
                    <a:pt x="12178790" y="1721892"/>
                  </a:lnTo>
                  <a:lnTo>
                    <a:pt x="12065156" y="1772755"/>
                  </a:lnTo>
                  <a:cubicBezTo>
                    <a:pt x="11824438" y="1867577"/>
                    <a:pt x="11563203" y="1929301"/>
                    <a:pt x="11285538" y="1924544"/>
                  </a:cubicBezTo>
                  <a:cubicBezTo>
                    <a:pt x="10298291" y="1907632"/>
                    <a:pt x="8658071" y="772915"/>
                    <a:pt x="7516997" y="852950"/>
                  </a:cubicBezTo>
                  <a:cubicBezTo>
                    <a:pt x="6375923" y="932985"/>
                    <a:pt x="5565942" y="2421056"/>
                    <a:pt x="4439097" y="2404754"/>
                  </a:cubicBezTo>
                  <a:cubicBezTo>
                    <a:pt x="3312254" y="2388451"/>
                    <a:pt x="1948079" y="791871"/>
                    <a:pt x="755937" y="755139"/>
                  </a:cubicBezTo>
                  <a:cubicBezTo>
                    <a:pt x="681428" y="752844"/>
                    <a:pt x="604785" y="755230"/>
                    <a:pt x="526436" y="761798"/>
                  </a:cubicBezTo>
                  <a:cubicBezTo>
                    <a:pt x="369735" y="774933"/>
                    <a:pt x="206205" y="804790"/>
                    <a:pt x="39252" y="847352"/>
                  </a:cubicBezTo>
                  <a:lnTo>
                    <a:pt x="0" y="858677"/>
                  </a:lnTo>
                  <a:lnTo>
                    <a:pt x="10862" y="236408"/>
                  </a:lnTo>
                  <a:lnTo>
                    <a:pt x="159049" y="184805"/>
                  </a:lnTo>
                  <a:cubicBezTo>
                    <a:pt x="487245" y="78568"/>
                    <a:pt x="813315" y="7008"/>
                    <a:pt x="1109682" y="48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0">
                  <a:schemeClr val="accent2"/>
                </a:gs>
              </a:gsLst>
              <a:lin ang="0" scaled="1"/>
            </a:gradFill>
            <a:ln>
              <a:noFill/>
            </a:ln>
            <a:effectLst>
              <a:outerShdw blurRad="1016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20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思源宋体 CN Heavy" panose="02020900000000000000" charset="-122"/>
              </a:endParaRPr>
            </a:p>
          </p:txBody>
        </p:sp>
        <p:sp>
          <p:nvSpPr>
            <p:cNvPr id="55" name="ll44-2"/>
            <p:cNvSpPr/>
            <p:nvPr/>
          </p:nvSpPr>
          <p:spPr>
            <a:xfrm>
              <a:off x="0" y="2267415"/>
              <a:ext cx="12192000" cy="2404886"/>
            </a:xfrm>
            <a:custGeom>
              <a:avLst/>
              <a:gdLst>
                <a:gd name="connsiteX0" fmla="*/ 1175089 w 12192000"/>
                <a:gd name="connsiteY0" fmla="*/ 487 h 2404886"/>
                <a:gd name="connsiteX1" fmla="*/ 1390184 w 12192000"/>
                <a:gd name="connsiteY1" fmla="*/ 8264 h 2404886"/>
                <a:gd name="connsiteX2" fmla="*/ 4737542 w 12192000"/>
                <a:gd name="connsiteY2" fmla="*/ 1886050 h 2404886"/>
                <a:gd name="connsiteX3" fmla="*/ 7709342 w 12192000"/>
                <a:gd name="connsiteY3" fmla="*/ 530778 h 2404886"/>
                <a:gd name="connsiteX4" fmla="*/ 11170999 w 12192000"/>
                <a:gd name="connsiteY4" fmla="*/ 1837064 h 2404886"/>
                <a:gd name="connsiteX5" fmla="*/ 12134257 w 12192000"/>
                <a:gd name="connsiteY5" fmla="*/ 1644853 h 2404886"/>
                <a:gd name="connsiteX6" fmla="*/ 12192000 w 12192000"/>
                <a:gd name="connsiteY6" fmla="*/ 1615435 h 2404886"/>
                <a:gd name="connsiteX7" fmla="*/ 12192000 w 12192000"/>
                <a:gd name="connsiteY7" fmla="*/ 1718249 h 2404886"/>
                <a:gd name="connsiteX8" fmla="*/ 12070891 w 12192000"/>
                <a:gd name="connsiteY8" fmla="*/ 1772755 h 2404886"/>
                <a:gd name="connsiteX9" fmla="*/ 11295520 w 12192000"/>
                <a:gd name="connsiteY9" fmla="*/ 1924544 h 2404886"/>
                <a:gd name="connsiteX10" fmla="*/ 7547505 w 12192000"/>
                <a:gd name="connsiteY10" fmla="*/ 852950 h 2404886"/>
                <a:gd name="connsiteX11" fmla="*/ 4486370 w 12192000"/>
                <a:gd name="connsiteY11" fmla="*/ 2404754 h 2404886"/>
                <a:gd name="connsiteX12" fmla="*/ 823271 w 12192000"/>
                <a:gd name="connsiteY12" fmla="*/ 755139 h 2404886"/>
                <a:gd name="connsiteX13" fmla="*/ 595020 w 12192000"/>
                <a:gd name="connsiteY13" fmla="*/ 761798 h 2404886"/>
                <a:gd name="connsiteX14" fmla="*/ 110490 w 12192000"/>
                <a:gd name="connsiteY14" fmla="*/ 847352 h 2404886"/>
                <a:gd name="connsiteX15" fmla="*/ 0 w 12192000"/>
                <a:gd name="connsiteY15" fmla="*/ 879404 h 2404886"/>
                <a:gd name="connsiteX16" fmla="*/ 0 w 12192000"/>
                <a:gd name="connsiteY16" fmla="*/ 265208 h 2404886"/>
                <a:gd name="connsiteX17" fmla="*/ 229634 w 12192000"/>
                <a:gd name="connsiteY17" fmla="*/ 184805 h 2404886"/>
                <a:gd name="connsiteX18" fmla="*/ 1175089 w 12192000"/>
                <a:gd name="connsiteY18" fmla="*/ 487 h 2404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92000" h="2404886">
                  <a:moveTo>
                    <a:pt x="1175089" y="487"/>
                  </a:moveTo>
                  <a:cubicBezTo>
                    <a:pt x="1248776" y="-1144"/>
                    <a:pt x="1320618" y="1291"/>
                    <a:pt x="1390184" y="8264"/>
                  </a:cubicBezTo>
                  <a:cubicBezTo>
                    <a:pt x="2503248" y="119843"/>
                    <a:pt x="3684349" y="1798964"/>
                    <a:pt x="4737542" y="1886050"/>
                  </a:cubicBezTo>
                  <a:cubicBezTo>
                    <a:pt x="5790736" y="1973136"/>
                    <a:pt x="6637099" y="538942"/>
                    <a:pt x="7709342" y="530778"/>
                  </a:cubicBezTo>
                  <a:cubicBezTo>
                    <a:pt x="8781585" y="522614"/>
                    <a:pt x="10248435" y="1758143"/>
                    <a:pt x="11170999" y="1837064"/>
                  </a:cubicBezTo>
                  <a:cubicBezTo>
                    <a:pt x="11516961" y="1866660"/>
                    <a:pt x="11842639" y="1776470"/>
                    <a:pt x="12134257" y="1644853"/>
                  </a:cubicBezTo>
                  <a:lnTo>
                    <a:pt x="12192000" y="1615435"/>
                  </a:lnTo>
                  <a:lnTo>
                    <a:pt x="12192000" y="1718249"/>
                  </a:lnTo>
                  <a:lnTo>
                    <a:pt x="12070891" y="1772755"/>
                  </a:lnTo>
                  <a:cubicBezTo>
                    <a:pt x="11831484" y="1867577"/>
                    <a:pt x="11571672" y="1929301"/>
                    <a:pt x="11295520" y="1924544"/>
                  </a:cubicBezTo>
                  <a:cubicBezTo>
                    <a:pt x="10313650" y="1907632"/>
                    <a:pt x="8682364" y="772915"/>
                    <a:pt x="7547505" y="852950"/>
                  </a:cubicBezTo>
                  <a:cubicBezTo>
                    <a:pt x="6412646" y="932985"/>
                    <a:pt x="5607077" y="2421056"/>
                    <a:pt x="4486370" y="2404754"/>
                  </a:cubicBezTo>
                  <a:cubicBezTo>
                    <a:pt x="3365664" y="2388451"/>
                    <a:pt x="2008920" y="791871"/>
                    <a:pt x="823271" y="755139"/>
                  </a:cubicBezTo>
                  <a:cubicBezTo>
                    <a:pt x="749168" y="752844"/>
                    <a:pt x="672942" y="755230"/>
                    <a:pt x="595020" y="761798"/>
                  </a:cubicBezTo>
                  <a:cubicBezTo>
                    <a:pt x="439173" y="774933"/>
                    <a:pt x="276533" y="804790"/>
                    <a:pt x="110490" y="847352"/>
                  </a:cubicBezTo>
                  <a:lnTo>
                    <a:pt x="0" y="879404"/>
                  </a:lnTo>
                  <a:lnTo>
                    <a:pt x="0" y="265208"/>
                  </a:lnTo>
                  <a:lnTo>
                    <a:pt x="229634" y="184805"/>
                  </a:lnTo>
                  <a:cubicBezTo>
                    <a:pt x="556043" y="78568"/>
                    <a:pt x="880337" y="7008"/>
                    <a:pt x="1175089" y="487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4C887E"/>
                </a:gs>
                <a:gs pos="23000">
                  <a:srgbClr val="4C887E"/>
                </a:gs>
              </a:gsLst>
              <a:lin ang="0" scaled="1"/>
              <a:tileRect/>
            </a:gradFill>
            <a:ln>
              <a:noFill/>
            </a:ln>
            <a:effectLst>
              <a:outerShdw blurRad="139700" dist="38100" dir="5400000" algn="t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20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思源宋体 CN Heavy" panose="02020900000000000000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64940" y="1951412"/>
            <a:ext cx="11664899" cy="4086225"/>
            <a:chOff x="6617" y="2541"/>
            <a:chExt cx="11220" cy="6797"/>
          </a:xfrm>
        </p:grpSpPr>
        <p:grpSp>
          <p:nvGrpSpPr>
            <p:cNvPr id="12" name="066yy2"/>
            <p:cNvGrpSpPr/>
            <p:nvPr/>
          </p:nvGrpSpPr>
          <p:grpSpPr>
            <a:xfrm>
              <a:off x="6617" y="2734"/>
              <a:ext cx="3901" cy="6049"/>
              <a:chOff x="4612963" y="1509049"/>
              <a:chExt cx="2794999" cy="4082926"/>
            </a:xfrm>
            <a:effectLst>
              <a:outerShdw blurRad="381000" sx="102000" sy="102000" algn="ctr" rotWithShape="0">
                <a:schemeClr val="accent1">
                  <a:alpha val="22000"/>
                </a:schemeClr>
              </a:outerShdw>
            </a:effectLst>
          </p:grpSpPr>
          <p:sp>
            <p:nvSpPr>
              <p:cNvPr id="30" name="066yy2-1"/>
              <p:cNvSpPr/>
              <p:nvPr/>
            </p:nvSpPr>
            <p:spPr>
              <a:xfrm>
                <a:off x="4612963" y="1509049"/>
                <a:ext cx="2794834" cy="3839901"/>
              </a:xfrm>
              <a:prstGeom prst="roundRect">
                <a:avLst>
                  <a:gd name="adj" fmla="val 7247"/>
                </a:avLst>
              </a:prstGeom>
              <a:blipFill rotWithShape="1">
                <a:blip r:embed="rId1"/>
                <a:stretch>
                  <a:fillRect r="10000"/>
                </a:stretch>
              </a:blipFill>
              <a:ln w="28575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>
                  <a:solidFill>
                    <a:schemeClr val="tx1"/>
                  </a:solidFill>
                  <a:latin typeface="华文中宋" panose="02010600040101010101" charset="-122"/>
                  <a:ea typeface="华文中宋" panose="02010600040101010101" charset="-122"/>
                  <a:cs typeface="思源宋体 CN Heavy" panose="02020900000000000000" charset="-122"/>
                </a:endParaRPr>
              </a:p>
            </p:txBody>
          </p:sp>
          <p:sp>
            <p:nvSpPr>
              <p:cNvPr id="31" name="066yy2-2"/>
              <p:cNvSpPr/>
              <p:nvPr/>
            </p:nvSpPr>
            <p:spPr>
              <a:xfrm>
                <a:off x="4612963" y="3834613"/>
                <a:ext cx="2794999" cy="1757362"/>
              </a:xfrm>
              <a:custGeom>
                <a:avLst/>
                <a:gdLst>
                  <a:gd name="connsiteX0" fmla="*/ 0 w 2794834"/>
                  <a:gd name="connsiteY0" fmla="*/ 0 h 950570"/>
                  <a:gd name="connsiteX1" fmla="*/ 1290353 w 2794834"/>
                  <a:gd name="connsiteY1" fmla="*/ 0 h 950570"/>
                  <a:gd name="connsiteX2" fmla="*/ 1397418 w 2794834"/>
                  <a:gd name="connsiteY2" fmla="*/ 162045 h 950570"/>
                  <a:gd name="connsiteX3" fmla="*/ 1504483 w 2794834"/>
                  <a:gd name="connsiteY3" fmla="*/ 0 h 950570"/>
                  <a:gd name="connsiteX4" fmla="*/ 2794834 w 2794834"/>
                  <a:gd name="connsiteY4" fmla="*/ 0 h 950570"/>
                  <a:gd name="connsiteX5" fmla="*/ 2794834 w 2794834"/>
                  <a:gd name="connsiteY5" fmla="*/ 748028 h 950570"/>
                  <a:gd name="connsiteX6" fmla="*/ 2592292 w 2794834"/>
                  <a:gd name="connsiteY6" fmla="*/ 950570 h 950570"/>
                  <a:gd name="connsiteX7" fmla="*/ 202542 w 2794834"/>
                  <a:gd name="connsiteY7" fmla="*/ 950570 h 950570"/>
                  <a:gd name="connsiteX8" fmla="*/ 0 w 2794834"/>
                  <a:gd name="connsiteY8" fmla="*/ 748028 h 95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4834" h="950570">
                    <a:moveTo>
                      <a:pt x="0" y="0"/>
                    </a:moveTo>
                    <a:lnTo>
                      <a:pt x="1290353" y="0"/>
                    </a:lnTo>
                    <a:lnTo>
                      <a:pt x="1397418" y="162045"/>
                    </a:lnTo>
                    <a:lnTo>
                      <a:pt x="1504483" y="0"/>
                    </a:lnTo>
                    <a:lnTo>
                      <a:pt x="2794834" y="0"/>
                    </a:lnTo>
                    <a:lnTo>
                      <a:pt x="2794834" y="748028"/>
                    </a:lnTo>
                    <a:cubicBezTo>
                      <a:pt x="2794834" y="859889"/>
                      <a:pt x="2704153" y="950570"/>
                      <a:pt x="2592292" y="950570"/>
                    </a:cubicBezTo>
                    <a:lnTo>
                      <a:pt x="202542" y="950570"/>
                    </a:lnTo>
                    <a:cubicBezTo>
                      <a:pt x="90681" y="950570"/>
                      <a:pt x="0" y="859889"/>
                      <a:pt x="0" y="748028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DD5723"/>
                  </a:gs>
                  <a:gs pos="70000">
                    <a:srgbClr val="E06338"/>
                  </a:gs>
                  <a:gs pos="39000">
                    <a:srgbClr val="E06338"/>
                  </a:gs>
                  <a:gs pos="94000">
                    <a:srgbClr val="DD5723"/>
                  </a:gs>
                </a:gsLst>
                <a:lin ang="13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>
                  <a:solidFill>
                    <a:schemeClr val="tx1"/>
                  </a:solidFill>
                  <a:latin typeface="华文中宋" panose="02010600040101010101" charset="-122"/>
                  <a:ea typeface="华文中宋" panose="02010600040101010101" charset="-122"/>
                  <a:cs typeface="思源宋体 CN Heavy" panose="02020900000000000000" charset="-122"/>
                </a:endParaRPr>
              </a:p>
            </p:txBody>
          </p:sp>
          <p:sp>
            <p:nvSpPr>
              <p:cNvPr id="32" name="066yy2-3"/>
              <p:cNvSpPr txBox="1"/>
              <p:nvPr/>
            </p:nvSpPr>
            <p:spPr>
              <a:xfrm>
                <a:off x="4667664" y="4121210"/>
                <a:ext cx="2292188" cy="1346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defTabSz="26670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  <a:sym typeface="+mn-ea"/>
                  </a:rPr>
                  <a:t>（一）育新枝：</a:t>
                </a:r>
                <a:endParaRPr lang="zh-CN" altLang="en-US" sz="24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  <a:p>
                <a:pPr marL="0" indent="0" algn="ctr" defTabSz="26670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  <a:sym typeface="+mn-ea"/>
                  </a:rPr>
                  <a:t>着力促进青年教师</a:t>
                </a:r>
                <a:endParaRPr lang="zh-CN" altLang="en-US" sz="24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sym typeface="+mn-ea"/>
                </a:endParaRPr>
              </a:p>
              <a:p>
                <a:pPr marL="0" indent="0" algn="ctr" defTabSz="26670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  <a:sym typeface="+mn-ea"/>
                  </a:rPr>
                  <a:t>专业成长</a:t>
                </a:r>
                <a:endParaRPr lang="zh-CN" altLang="en-US" sz="24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+mj-lt"/>
                  <a:sym typeface="+mn-ea"/>
                </a:endParaRPr>
              </a:p>
            </p:txBody>
          </p:sp>
        </p:grpSp>
        <p:grpSp>
          <p:nvGrpSpPr>
            <p:cNvPr id="22" name="066yy3"/>
            <p:cNvGrpSpPr/>
            <p:nvPr/>
          </p:nvGrpSpPr>
          <p:grpSpPr>
            <a:xfrm>
              <a:off x="13936" y="2734"/>
              <a:ext cx="3901" cy="6049"/>
              <a:chOff x="4612963" y="1509049"/>
              <a:chExt cx="2794999" cy="4082926"/>
            </a:xfrm>
            <a:effectLst>
              <a:outerShdw blurRad="381000" sx="102000" sy="102000" algn="ctr" rotWithShape="0">
                <a:schemeClr val="accent1">
                  <a:alpha val="22000"/>
                </a:schemeClr>
              </a:outerShdw>
            </a:effectLst>
          </p:grpSpPr>
          <p:sp>
            <p:nvSpPr>
              <p:cNvPr id="27" name="066yy3-1"/>
              <p:cNvSpPr/>
              <p:nvPr/>
            </p:nvSpPr>
            <p:spPr>
              <a:xfrm>
                <a:off x="4612963" y="1509049"/>
                <a:ext cx="2794834" cy="3839901"/>
              </a:xfrm>
              <a:prstGeom prst="roundRect">
                <a:avLst>
                  <a:gd name="adj" fmla="val 7247"/>
                </a:avLst>
              </a:prstGeom>
              <a:blipFill rotWithShape="1">
                <a:blip r:embed="rId2"/>
                <a:stretch>
                  <a:fillRect r="-9000"/>
                </a:stretch>
              </a:blipFill>
              <a:ln w="28575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>
                  <a:solidFill>
                    <a:schemeClr val="tx1"/>
                  </a:solidFill>
                  <a:latin typeface="华文中宋" panose="02010600040101010101" charset="-122"/>
                  <a:ea typeface="华文中宋" panose="02010600040101010101" charset="-122"/>
                  <a:cs typeface="思源宋体 CN Heavy" panose="02020900000000000000" charset="-122"/>
                </a:endParaRPr>
              </a:p>
            </p:txBody>
          </p:sp>
          <p:sp>
            <p:nvSpPr>
              <p:cNvPr id="28" name="066yy3-2"/>
              <p:cNvSpPr/>
              <p:nvPr/>
            </p:nvSpPr>
            <p:spPr>
              <a:xfrm>
                <a:off x="4612963" y="3834613"/>
                <a:ext cx="2794999" cy="1757362"/>
              </a:xfrm>
              <a:custGeom>
                <a:avLst/>
                <a:gdLst>
                  <a:gd name="connsiteX0" fmla="*/ 0 w 2794834"/>
                  <a:gd name="connsiteY0" fmla="*/ 0 h 950570"/>
                  <a:gd name="connsiteX1" fmla="*/ 1290353 w 2794834"/>
                  <a:gd name="connsiteY1" fmla="*/ 0 h 950570"/>
                  <a:gd name="connsiteX2" fmla="*/ 1397418 w 2794834"/>
                  <a:gd name="connsiteY2" fmla="*/ 162045 h 950570"/>
                  <a:gd name="connsiteX3" fmla="*/ 1504483 w 2794834"/>
                  <a:gd name="connsiteY3" fmla="*/ 0 h 950570"/>
                  <a:gd name="connsiteX4" fmla="*/ 2794834 w 2794834"/>
                  <a:gd name="connsiteY4" fmla="*/ 0 h 950570"/>
                  <a:gd name="connsiteX5" fmla="*/ 2794834 w 2794834"/>
                  <a:gd name="connsiteY5" fmla="*/ 748028 h 950570"/>
                  <a:gd name="connsiteX6" fmla="*/ 2592292 w 2794834"/>
                  <a:gd name="connsiteY6" fmla="*/ 950570 h 950570"/>
                  <a:gd name="connsiteX7" fmla="*/ 202542 w 2794834"/>
                  <a:gd name="connsiteY7" fmla="*/ 950570 h 950570"/>
                  <a:gd name="connsiteX8" fmla="*/ 0 w 2794834"/>
                  <a:gd name="connsiteY8" fmla="*/ 748028 h 95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4834" h="950570">
                    <a:moveTo>
                      <a:pt x="0" y="0"/>
                    </a:moveTo>
                    <a:lnTo>
                      <a:pt x="1290353" y="0"/>
                    </a:lnTo>
                    <a:lnTo>
                      <a:pt x="1397418" y="162045"/>
                    </a:lnTo>
                    <a:lnTo>
                      <a:pt x="1504483" y="0"/>
                    </a:lnTo>
                    <a:lnTo>
                      <a:pt x="2794834" y="0"/>
                    </a:lnTo>
                    <a:lnTo>
                      <a:pt x="2794834" y="748028"/>
                    </a:lnTo>
                    <a:cubicBezTo>
                      <a:pt x="2794834" y="859889"/>
                      <a:pt x="2704153" y="950570"/>
                      <a:pt x="2592292" y="950570"/>
                    </a:cubicBezTo>
                    <a:lnTo>
                      <a:pt x="202542" y="950570"/>
                    </a:lnTo>
                    <a:cubicBezTo>
                      <a:pt x="90681" y="950570"/>
                      <a:pt x="0" y="859889"/>
                      <a:pt x="0" y="748028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F7A80F"/>
                  </a:gs>
                  <a:gs pos="70000">
                    <a:srgbClr val="F7A80F"/>
                  </a:gs>
                  <a:gs pos="39000">
                    <a:srgbClr val="F7A80F"/>
                  </a:gs>
                  <a:gs pos="94000">
                    <a:srgbClr val="F7A80F"/>
                  </a:gs>
                </a:gsLst>
                <a:lin ang="13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>
                  <a:solidFill>
                    <a:schemeClr val="tx1"/>
                  </a:solidFill>
                  <a:latin typeface="华文中宋" panose="02010600040101010101" charset="-122"/>
                  <a:ea typeface="华文中宋" panose="02010600040101010101" charset="-122"/>
                  <a:cs typeface="思源宋体 CN Heavy" panose="02020900000000000000" charset="-122"/>
                </a:endParaRPr>
              </a:p>
            </p:txBody>
          </p:sp>
          <p:sp>
            <p:nvSpPr>
              <p:cNvPr id="29" name="066yy3-3"/>
              <p:cNvSpPr txBox="1"/>
              <p:nvPr/>
            </p:nvSpPr>
            <p:spPr>
              <a:xfrm>
                <a:off x="4959102" y="4205352"/>
                <a:ext cx="2307450" cy="655179"/>
              </a:xfrm>
              <a:prstGeom prst="rect">
                <a:avLst/>
              </a:prstGeom>
              <a:noFill/>
              <a:effectLst>
                <a:outerShdw blurRad="381000" sx="102000" sy="102000" algn="ctr" rotWithShape="0">
                  <a:schemeClr val="accent1">
                    <a:alpha val="22000"/>
                  </a:scheme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266700">
                  <a:buClrTx/>
                  <a:buSzTx/>
                  <a:buFontTx/>
                </a:pPr>
                <a:r>
                  <a:rPr lang="zh-CN" altLang="en-US" sz="2400" b="1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  <a:sym typeface="+mn-ea"/>
                  </a:rPr>
                  <a:t>（三）养树势：</a:t>
                </a:r>
                <a:endParaRPr lang="zh-CN" altLang="en-US" sz="24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sym typeface="+mn-ea"/>
                </a:endParaRPr>
              </a:p>
              <a:p>
                <a:pPr lvl="0" algn="ctr" defTabSz="266700">
                  <a:buClrTx/>
                  <a:buSzTx/>
                  <a:buFontTx/>
                </a:pPr>
                <a:r>
                  <a:rPr lang="zh-CN" altLang="en-US" sz="2400" b="1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  <a:sym typeface="+mn-ea"/>
                  </a:rPr>
                  <a:t>持续激发教师发展内生动力</a:t>
                </a:r>
                <a:endParaRPr lang="zh-CN" altLang="en-US" sz="24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sym typeface="+mn-ea"/>
                </a:endParaRPr>
              </a:p>
            </p:txBody>
          </p:sp>
        </p:grpSp>
        <p:grpSp>
          <p:nvGrpSpPr>
            <p:cNvPr id="23" name="066yy4"/>
            <p:cNvGrpSpPr/>
            <p:nvPr/>
          </p:nvGrpSpPr>
          <p:grpSpPr>
            <a:xfrm>
              <a:off x="10035" y="2541"/>
              <a:ext cx="4383" cy="6797"/>
              <a:chOff x="4612963" y="1509049"/>
              <a:chExt cx="2794869" cy="4082366"/>
            </a:xfrm>
            <a:effectLst>
              <a:outerShdw blurRad="381000" sx="102000" sy="102000" algn="ctr" rotWithShape="0">
                <a:schemeClr val="accent1">
                  <a:alpha val="22000"/>
                </a:schemeClr>
              </a:outerShdw>
            </a:effectLst>
          </p:grpSpPr>
          <p:sp>
            <p:nvSpPr>
              <p:cNvPr id="24" name="066yy4-1"/>
              <p:cNvSpPr/>
              <p:nvPr/>
            </p:nvSpPr>
            <p:spPr>
              <a:xfrm>
                <a:off x="4612963" y="1509049"/>
                <a:ext cx="2794834" cy="3839901"/>
              </a:xfrm>
              <a:prstGeom prst="roundRect">
                <a:avLst>
                  <a:gd name="adj" fmla="val 7247"/>
                </a:avLst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>
                  <a:solidFill>
                    <a:schemeClr val="tx1"/>
                  </a:solidFill>
                  <a:latin typeface="华文中宋" panose="02010600040101010101" charset="-122"/>
                  <a:ea typeface="华文中宋" panose="02010600040101010101" charset="-122"/>
                  <a:cs typeface="思源宋体 CN Heavy" panose="02020900000000000000" charset="-122"/>
                </a:endParaRPr>
              </a:p>
            </p:txBody>
          </p:sp>
          <p:sp>
            <p:nvSpPr>
              <p:cNvPr id="25" name="066yy4-2"/>
              <p:cNvSpPr/>
              <p:nvPr/>
            </p:nvSpPr>
            <p:spPr>
              <a:xfrm>
                <a:off x="4612963" y="3949587"/>
                <a:ext cx="2794869" cy="1641828"/>
              </a:xfrm>
              <a:custGeom>
                <a:avLst/>
                <a:gdLst>
                  <a:gd name="connsiteX0" fmla="*/ 0 w 2794834"/>
                  <a:gd name="connsiteY0" fmla="*/ 0 h 950570"/>
                  <a:gd name="connsiteX1" fmla="*/ 1290353 w 2794834"/>
                  <a:gd name="connsiteY1" fmla="*/ 0 h 950570"/>
                  <a:gd name="connsiteX2" fmla="*/ 1397418 w 2794834"/>
                  <a:gd name="connsiteY2" fmla="*/ 162045 h 950570"/>
                  <a:gd name="connsiteX3" fmla="*/ 1504483 w 2794834"/>
                  <a:gd name="connsiteY3" fmla="*/ 0 h 950570"/>
                  <a:gd name="connsiteX4" fmla="*/ 2794834 w 2794834"/>
                  <a:gd name="connsiteY4" fmla="*/ 0 h 950570"/>
                  <a:gd name="connsiteX5" fmla="*/ 2794834 w 2794834"/>
                  <a:gd name="connsiteY5" fmla="*/ 748028 h 950570"/>
                  <a:gd name="connsiteX6" fmla="*/ 2592292 w 2794834"/>
                  <a:gd name="connsiteY6" fmla="*/ 950570 h 950570"/>
                  <a:gd name="connsiteX7" fmla="*/ 202542 w 2794834"/>
                  <a:gd name="connsiteY7" fmla="*/ 950570 h 950570"/>
                  <a:gd name="connsiteX8" fmla="*/ 0 w 2794834"/>
                  <a:gd name="connsiteY8" fmla="*/ 748028 h 95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4834" h="950570">
                    <a:moveTo>
                      <a:pt x="0" y="0"/>
                    </a:moveTo>
                    <a:lnTo>
                      <a:pt x="1290353" y="0"/>
                    </a:lnTo>
                    <a:lnTo>
                      <a:pt x="1397418" y="162045"/>
                    </a:lnTo>
                    <a:lnTo>
                      <a:pt x="1504483" y="0"/>
                    </a:lnTo>
                    <a:lnTo>
                      <a:pt x="2794834" y="0"/>
                    </a:lnTo>
                    <a:lnTo>
                      <a:pt x="2794834" y="748028"/>
                    </a:lnTo>
                    <a:cubicBezTo>
                      <a:pt x="2794834" y="859889"/>
                      <a:pt x="2704153" y="950570"/>
                      <a:pt x="2592292" y="950570"/>
                    </a:cubicBezTo>
                    <a:lnTo>
                      <a:pt x="202542" y="950570"/>
                    </a:lnTo>
                    <a:cubicBezTo>
                      <a:pt x="90681" y="950570"/>
                      <a:pt x="0" y="859889"/>
                      <a:pt x="0" y="748028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rgbClr val="4C887E"/>
                  </a:gs>
                  <a:gs pos="70000">
                    <a:srgbClr val="4C887E"/>
                  </a:gs>
                  <a:gs pos="39000">
                    <a:srgbClr val="4C887E"/>
                  </a:gs>
                  <a:gs pos="94000">
                    <a:srgbClr val="4C887E"/>
                  </a:gs>
                </a:gsLst>
                <a:lin ang="13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>
                  <a:solidFill>
                    <a:schemeClr val="tx1"/>
                  </a:solidFill>
                  <a:latin typeface="华文中宋" panose="02010600040101010101" charset="-122"/>
                  <a:ea typeface="华文中宋" panose="02010600040101010101" charset="-122"/>
                  <a:cs typeface="思源宋体 CN Heavy" panose="02020900000000000000" charset="-122"/>
                </a:endParaRPr>
              </a:p>
            </p:txBody>
          </p:sp>
          <p:sp>
            <p:nvSpPr>
              <p:cNvPr id="13" name="066yy4-3"/>
              <p:cNvSpPr txBox="1"/>
              <p:nvPr/>
            </p:nvSpPr>
            <p:spPr>
              <a:xfrm>
                <a:off x="4754916" y="4367973"/>
                <a:ext cx="2511706" cy="583014"/>
              </a:xfrm>
              <a:prstGeom prst="rect">
                <a:avLst/>
              </a:prstGeom>
              <a:noFill/>
              <a:effectLst>
                <a:outerShdw blurRad="381000" sx="102000" sy="102000" algn="ctr" rotWithShape="0">
                  <a:schemeClr val="accent1">
                    <a:alpha val="22000"/>
                  </a:scheme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266700">
                  <a:buClrTx/>
                  <a:buSzTx/>
                  <a:buFontTx/>
                </a:pPr>
                <a:r>
                  <a:rPr lang="zh-CN" altLang="en-US" sz="2400" b="1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  <a:sym typeface="+mn-ea"/>
                  </a:rPr>
                  <a:t>（二）强主干：</a:t>
                </a:r>
                <a:endParaRPr lang="zh-CN" altLang="en-US" sz="24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sym typeface="+mn-ea"/>
                </a:endParaRPr>
              </a:p>
              <a:p>
                <a:pPr lvl="0" algn="ctr" defTabSz="266700">
                  <a:buClrTx/>
                  <a:buSzTx/>
                  <a:buFontTx/>
                </a:pPr>
                <a:r>
                  <a:rPr lang="zh-CN" altLang="en-US" sz="2400" b="1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  <a:sym typeface="+mn-ea"/>
                  </a:rPr>
                  <a:t>充分发挥骨干教师示范引领</a:t>
                </a:r>
                <a:endParaRPr lang="zh-CN" altLang="en-US" sz="2400" b="1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sym typeface="+mn-ea"/>
                </a:endParaRPr>
              </a:p>
            </p:txBody>
          </p:sp>
        </p:grpSp>
      </p:grpSp>
      <p:sp>
        <p:nvSpPr>
          <p:cNvPr id="292" name="任意多边形: 形状 150"/>
          <p:cNvSpPr/>
          <p:nvPr>
            <p:custDataLst>
              <p:tags r:id="rId4"/>
            </p:custDataLst>
          </p:nvPr>
        </p:nvSpPr>
        <p:spPr>
          <a:xfrm>
            <a:off x="0" y="5781040"/>
            <a:ext cx="12192000" cy="945307"/>
          </a:xfrm>
          <a:custGeom>
            <a:avLst/>
            <a:gdLst>
              <a:gd name="connsiteX0" fmla="*/ 12192000 w 12192000"/>
              <a:gd name="connsiteY0" fmla="*/ 0 h 2422954"/>
              <a:gd name="connsiteX1" fmla="*/ 12192000 w 12192000"/>
              <a:gd name="connsiteY1" fmla="*/ 2422954 h 2422954"/>
              <a:gd name="connsiteX2" fmla="*/ 0 w 12192000"/>
              <a:gd name="connsiteY2" fmla="*/ 2422954 h 2422954"/>
              <a:gd name="connsiteX3" fmla="*/ 0 w 12192000"/>
              <a:gd name="connsiteY3" fmla="*/ 19086 h 2422954"/>
              <a:gd name="connsiteX4" fmla="*/ 290583 w 12192000"/>
              <a:gd name="connsiteY4" fmla="*/ 158526 h 2422954"/>
              <a:gd name="connsiteX5" fmla="*/ 6076113 w 12192000"/>
              <a:gd name="connsiteY5" fmla="*/ 1203686 h 2422954"/>
              <a:gd name="connsiteX6" fmla="*/ 11861643 w 12192000"/>
              <a:gd name="connsiteY6" fmla="*/ 158526 h 2422954"/>
              <a:gd name="connsiteX0-1" fmla="*/ 12192000 w 12192000"/>
              <a:gd name="connsiteY0-2" fmla="*/ 0 h 2422954"/>
              <a:gd name="connsiteX1-3" fmla="*/ 12192000 w 12192000"/>
              <a:gd name="connsiteY1-4" fmla="*/ 2422954 h 2422954"/>
              <a:gd name="connsiteX2-5" fmla="*/ 0 w 12192000"/>
              <a:gd name="connsiteY2-6" fmla="*/ 2422954 h 2422954"/>
              <a:gd name="connsiteX3-7" fmla="*/ 0 w 12192000"/>
              <a:gd name="connsiteY3-8" fmla="*/ 19086 h 2422954"/>
              <a:gd name="connsiteX4-9" fmla="*/ 290583 w 12192000"/>
              <a:gd name="connsiteY4-10" fmla="*/ 158526 h 2422954"/>
              <a:gd name="connsiteX5-11" fmla="*/ 6085945 w 12192000"/>
              <a:gd name="connsiteY5-12" fmla="*/ 1653254 h 2422954"/>
              <a:gd name="connsiteX6-13" fmla="*/ 11861643 w 12192000"/>
              <a:gd name="connsiteY6-14" fmla="*/ 158526 h 2422954"/>
              <a:gd name="connsiteX7" fmla="*/ 12192000 w 12192000"/>
              <a:gd name="connsiteY7" fmla="*/ 0 h 242295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" y="connsiteY7"/>
              </a:cxn>
            </a:cxnLst>
            <a:rect l="l" t="t" r="r" b="b"/>
            <a:pathLst>
              <a:path w="12192000" h="2422954">
                <a:moveTo>
                  <a:pt x="12192000" y="0"/>
                </a:moveTo>
                <a:lnTo>
                  <a:pt x="12192000" y="2422954"/>
                </a:lnTo>
                <a:lnTo>
                  <a:pt x="0" y="2422954"/>
                </a:lnTo>
                <a:lnTo>
                  <a:pt x="0" y="19086"/>
                </a:lnTo>
                <a:lnTo>
                  <a:pt x="290583" y="158526"/>
                </a:lnTo>
                <a:cubicBezTo>
                  <a:pt x="1771230" y="804280"/>
                  <a:pt x="3826555" y="1653254"/>
                  <a:pt x="6085945" y="1653254"/>
                </a:cubicBezTo>
                <a:cubicBezTo>
                  <a:pt x="8345335" y="1653254"/>
                  <a:pt x="10380997" y="804280"/>
                  <a:pt x="11861643" y="158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F7AB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47" name="组合 46"/>
          <p:cNvGrpSpPr/>
          <p:nvPr>
            <p:custDataLst>
              <p:tags r:id="rId5"/>
            </p:custDataLst>
          </p:nvPr>
        </p:nvGrpSpPr>
        <p:grpSpPr>
          <a:xfrm>
            <a:off x="0" y="5781040"/>
            <a:ext cx="12192000" cy="1073150"/>
            <a:chOff x="0" y="5715000"/>
            <a:chExt cx="12192000" cy="1142998"/>
          </a:xfrm>
        </p:grpSpPr>
        <p:sp>
          <p:nvSpPr>
            <p:cNvPr id="49" name="任意多边形: 形状 150"/>
            <p:cNvSpPr/>
            <p:nvPr>
              <p:custDataLst>
                <p:tags r:id="rId6"/>
              </p:custDataLst>
            </p:nvPr>
          </p:nvSpPr>
          <p:spPr>
            <a:xfrm>
              <a:off x="0" y="5715000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85945 w 12192000"/>
                <a:gd name="connsiteY5-12" fmla="*/ 1653254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826555" y="1653254"/>
                    <a:pt x="6085945" y="1653254"/>
                  </a:cubicBezTo>
                  <a:cubicBezTo>
                    <a:pt x="8345335" y="1653254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F7AD1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1" name="任意多边形: 形状 151"/>
            <p:cNvSpPr/>
            <p:nvPr>
              <p:custDataLst>
                <p:tags r:id="rId7"/>
              </p:custDataLst>
            </p:nvPr>
          </p:nvSpPr>
          <p:spPr>
            <a:xfrm>
              <a:off x="0" y="5851164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46616 w 12192000"/>
                <a:gd name="connsiteY5-12" fmla="*/ 1629593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787226" y="1629593"/>
                    <a:pt x="6046616" y="1629593"/>
                  </a:cubicBezTo>
                  <a:cubicBezTo>
                    <a:pt x="8306006" y="1629593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4F8D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PA" val="v5.2.9"/>
</p:tagLst>
</file>

<file path=ppt/tags/tag100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ags/tag101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ags/tag102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ags/tag103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ags/tag104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05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06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07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08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09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.xml><?xml version="1.0" encoding="utf-8"?>
<p:tagLst xmlns:p="http://schemas.openxmlformats.org/presentationml/2006/main">
  <p:tag name="PA" val="v5.2.9"/>
</p:tagLst>
</file>

<file path=ppt/tags/tag110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1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2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3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4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5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6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7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8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19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120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1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2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3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4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5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6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7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8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29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3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130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131.xml><?xml version="1.0" encoding="utf-8"?>
<p:tagLst xmlns:p="http://schemas.openxmlformats.org/presentationml/2006/main">
  <p:tag name="KSO_WM_UNIT_VALUE" val="1641*2617"/>
  <p:tag name="KSO_WM_UNIT_HIGHLIGHT" val="0"/>
  <p:tag name="KSO_WM_UNIT_COMPATIBLE" val="0"/>
  <p:tag name="KSO_WM_UNIT_DIAGRAM_ISNUMVISUAL" val="0"/>
  <p:tag name="KSO_WM_UNIT_DIAGRAM_ISREFERUNIT" val="0"/>
  <p:tag name="KSO_WM_UNIT_ID" val="custom40479664_1*d*1"/>
  <p:tag name="KSO_WM_TEMPLATE_CATEGORY" val="custom"/>
  <p:tag name="KSO_WM_TEMPLATE_INDEX" val="40479664"/>
  <p:tag name="KSO_WM_UNIT_LAYERLEVEL" val="1"/>
  <p:tag name="KSO_WM_TAG_VERSION" val="3.0"/>
  <p:tag name="KSO_WM_UNIT_PIC_EFFECT" val="1"/>
</p:tagLst>
</file>

<file path=ppt/tags/tag132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33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34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35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36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37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38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39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140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1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2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3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4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5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6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7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48.xml><?xml version="1.0" encoding="utf-8"?>
<p:tagLst xmlns:p="http://schemas.openxmlformats.org/presentationml/2006/main">
  <p:tag name="ADJUSTMENTS" val="15.46937"/>
  <p:tag name="SHADOWSIZE" val="100"/>
  <p:tag name="KSO_WM_DIAGRAM_VIRTUALLY_FRAME" val="{&quot;height&quot;:407.60716535433073,&quot;left&quot;:32.4,&quot;top&quot;:101.44999999999997,&quot;width&quot;:895.15}"/>
</p:tagLst>
</file>

<file path=ppt/tags/tag149.xml><?xml version="1.0" encoding="utf-8"?>
<p:tagLst xmlns:p="http://schemas.openxmlformats.org/presentationml/2006/main">
  <p:tag name="TEXTSHADOWSIZE" val="100"/>
  <p:tag name="KSO_WM_DIAGRAM_VIRTUALLY_FRAME" val="{&quot;height&quot;:407.60716535433073,&quot;left&quot;:32.4,&quot;top&quot;:101.44999999999997,&quot;width&quot;:895.15}"/>
</p:tagLst>
</file>

<file path=ppt/tags/tag15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150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51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52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53.xml><?xml version="1.0" encoding="utf-8"?>
<p:tagLst xmlns:p="http://schemas.openxmlformats.org/presentationml/2006/main">
  <p:tag name="ADJUSTMENTS" val="15.46937"/>
  <p:tag name="SHADOWSIZE" val="100"/>
  <p:tag name="KSO_WM_DIAGRAM_VIRTUALLY_FRAME" val="{&quot;height&quot;:407.60716535433073,&quot;left&quot;:32.4,&quot;top&quot;:101.44999999999997,&quot;width&quot;:895.15}"/>
</p:tagLst>
</file>

<file path=ppt/tags/tag154.xml><?xml version="1.0" encoding="utf-8"?>
<p:tagLst xmlns:p="http://schemas.openxmlformats.org/presentationml/2006/main">
  <p:tag name="TEXTSHADOWSIZE" val="100"/>
  <p:tag name="KSO_WM_DIAGRAM_VIRTUALLY_FRAME" val="{&quot;height&quot;:407.60716535433073,&quot;left&quot;:32.4,&quot;top&quot;:101.44999999999997,&quot;width&quot;:895.15}"/>
</p:tagLst>
</file>

<file path=ppt/tags/tag155.xml><?xml version="1.0" encoding="utf-8"?>
<p:tagLst xmlns:p="http://schemas.openxmlformats.org/presentationml/2006/main">
  <p:tag name="KSO_WM_DIAGRAM_VIRTUALLY_FRAME" val="{&quot;height&quot;:407.60716535433073,&quot;left&quot;:32.4,&quot;top&quot;:101.44999999999997,&quot;width&quot;:895.15}"/>
</p:tagLst>
</file>

<file path=ppt/tags/tag15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5394_3*m_h_f*1_1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EXT_LAYER_COUNT" val="1"/>
  <p:tag name="KSO_WM_DIAGRAM_GROUP_CODE" val="m1-1"/>
  <p:tag name="KSO_WM_DIAGRAM_VERSION" val="3"/>
  <p:tag name="KSO_WM_DIAGRAM_COLOR_TRICK" val="2"/>
  <p:tag name="KSO_WM_DIAGRAM_COLOR_TEXT_CAN_REMOVE" val="n"/>
  <p:tag name="KSO_WM_UNIT_TEXT_TYPE" val="1"/>
  <p:tag name="KSO_WM_UNIT_PRESET_TEXT" val="单击此处添加正文具体内容，文字是您思想的提炼，请尽量言简意赅的阐述您的内容观点。"/>
  <p:tag name="KSO_WM_UNIT_TEXT_FILL_FORE_SCHEMECOLOR_INDEX" val="1"/>
  <p:tag name="KSO_WM_UNIT_TEXT_FILL_TYPE" val="1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394_3*m_h_i*1_1_2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YPE" val="m_h_i"/>
  <p:tag name="KSO_WM_UNIT_INDEX" val="1_1_2"/>
  <p:tag name="KSO_WM_DIAGRAM_GROUP_CODE" val="m1-1"/>
  <p:tag name="KSO_WM_DIAGRAM_VERSION" val="3"/>
  <p:tag name="KSO_WM_DIAGRAM_COLOR_TRICK" val="2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5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5394_3*m_h_f*1_3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EXT_LAYER_COUNT" val="1"/>
  <p:tag name="KSO_WM_DIAGRAM_GROUP_CODE" val="m1-1"/>
  <p:tag name="KSO_WM_DIAGRAM_VERSION" val="3"/>
  <p:tag name="KSO_WM_DIAGRAM_COLOR_TRICK" val="2"/>
  <p:tag name="KSO_WM_DIAGRAM_COLOR_TEXT_CAN_REMOVE" val="n"/>
  <p:tag name="KSO_WM_UNIT_TEXT_TYPE" val="1"/>
  <p:tag name="KSO_WM_UNIT_PRESET_TEXT" val="单击此处添加正文具体内容，文字是您思想的提炼，请言简意赅的阐述您的观点。"/>
  <p:tag name="KSO_WM_UNIT_TEXT_FILL_FORE_SCHEMECOLOR_INDEX" val="1"/>
  <p:tag name="KSO_WM_UNIT_TEXT_FILL_TYPE" val="1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394_3*m_h_i*1_3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YPE" val="m_h_i"/>
  <p:tag name="KSO_WM_UNIT_INDEX" val="1_3_1"/>
  <p:tag name="KSO_WM_DIAGRAM_GROUP_CODE" val="m1-1"/>
  <p:tag name="KSO_WM_DIAGRAM_VERSION" val="3"/>
  <p:tag name="KSO_WM_DIAGRAM_COLOR_TRICK" val="2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6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394_3*m_h_i*1_5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YPE" val="m_h_i"/>
  <p:tag name="KSO_WM_UNIT_INDEX" val="1_5_1"/>
  <p:tag name="KSO_WM_DIAGRAM_GROUP_CODE" val="m1-1"/>
  <p:tag name="KSO_WM_DIAGRAM_VERSION" val="3"/>
  <p:tag name="KSO_WM_DIAGRAM_COLOR_TRICK" val="2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6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5_1"/>
  <p:tag name="KSO_WM_UNIT_ID" val="diagram20235394_3*m_h_f*1_5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EXT_LAYER_COUNT" val="1"/>
  <p:tag name="KSO_WM_DIAGRAM_GROUP_CODE" val="m1-1"/>
  <p:tag name="KSO_WM_DIAGRAM_VERSION" val="3"/>
  <p:tag name="KSO_WM_DIAGRAM_COLOR_TRICK" val="2"/>
  <p:tag name="KSO_WM_DIAGRAM_COLOR_TEXT_CAN_REMOVE" val="n"/>
  <p:tag name="KSO_WM_UNIT_TEXT_TYPE" val="1"/>
  <p:tag name="KSO_WM_UNIT_PRESET_TEXT" val="单击此处添加正文具体内容，文字是您思想的提炼，请尽量言简意赅的阐述您的内容观点。"/>
  <p:tag name="KSO_WM_UNIT_TEXT_FILL_FORE_SCHEMECOLOR_INDEX" val="1"/>
  <p:tag name="KSO_WM_UNIT_TEXT_FILL_TYPE" val="1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394_3*m_i*1_1"/>
  <p:tag name="KSO_WM_TEMPLATE_CATEGORY" val="diagram"/>
  <p:tag name="KSO_WM_TEMPLATE_INDEX" val="20235394"/>
  <p:tag name="KSO_WM_UNIT_LAYERLEVEL" val="1_1"/>
  <p:tag name="KSO_WM_TAG_VERSION" val="3.0"/>
  <p:tag name="KSO_WM_BEAUTIFY_FLAG" val="#wm#"/>
  <p:tag name="KSO_WM_UNIT_TYPE" val="m_i"/>
  <p:tag name="KSO_WM_UNIT_INDEX" val="1_1"/>
  <p:tag name="KSO_WM_DIAGRAM_GROUP_CODE" val="m1-1"/>
  <p:tag name="KSO_WM_DIAGRAM_VERSION" val="3"/>
  <p:tag name="KSO_WM_DIAGRAM_COLOR_TRICK" val="2"/>
  <p:tag name="KSO_WM_DIAGRAM_COLOR_TEXT_CAN_REMOVE" val="n"/>
  <p:tag name="KSO_WM_UNIT_FILL_TYPE" val="1"/>
  <p:tag name="KSO_WM_UNIT_FILL_FORE_SCHEMECOLOR_INDEX" val="13"/>
  <p:tag name="KSO_WM_UNIT_FILL_FORE_SCHEMECOLOR_INDEX_BRIGHTNESS" val="0.5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solid&quot;:{&quot;brightness&quot;:0.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nb"/>
  <p:tag name="KSO_WM_UNIT_TYPE" val="m_h_i"/>
  <p:tag name="KSO_WM_UNIT_INDEX" val="1_1_1"/>
  <p:tag name="KSO_WM_UNIT_ID" val="diagram20235394_3*m_h_i*1_1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2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nb"/>
  <p:tag name="KSO_WM_UNIT_TYPE" val="m_h_i"/>
  <p:tag name="KSO_WM_UNIT_INDEX" val="1_2_1"/>
  <p:tag name="KSO_WM_UNIT_ID" val="diagram20235394_3*m_h_i*1_2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2"/>
  <p:tag name="KSO_WM_DIAGRAM_COLOR_TEXT_CAN_REMOVE" val="n"/>
  <p:tag name="KSO_WM_UNIT_FILL_TYPE" val="1"/>
  <p:tag name="KSO_WM_UNIT_FILL_FORE_SCHEMECOLOR_INDEX" val="8"/>
  <p:tag name="KSO_WM_UNIT_FILL_FORE_SCHEMECOLOR_INDEX_BRIGHTNESS" val="0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nb"/>
  <p:tag name="KSO_WM_UNIT_TYPE" val="m_h_i"/>
  <p:tag name="KSO_WM_UNIT_INDEX" val="1_3_2"/>
  <p:tag name="KSO_WM_UNIT_ID" val="diagram20235394_3*m_h_i*1_3_2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2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nb"/>
  <p:tag name="KSO_WM_UNIT_TYPE" val="m_h_i"/>
  <p:tag name="KSO_WM_UNIT_INDEX" val="1_4_1"/>
  <p:tag name="KSO_WM_UNIT_ID" val="diagram20235394_3*m_h_i*1_4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2"/>
  <p:tag name="KSO_WM_DIAGRAM_COLOR_TEXT_CAN_REMOVE" val="n"/>
  <p:tag name="KSO_WM_UNIT_FILL_TYPE" val="1"/>
  <p:tag name="KSO_WM_UNIT_FILL_FORE_SCHEMECOLOR_INDEX" val="8"/>
  <p:tag name="KSO_WM_UNIT_FILL_FORE_SCHEMECOLOR_INDEX_BRIGHTNESS" val="0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nb"/>
  <p:tag name="KSO_WM_UNIT_TYPE" val="m_h_i"/>
  <p:tag name="KSO_WM_UNIT_INDEX" val="1_5_2"/>
  <p:tag name="KSO_WM_UNIT_ID" val="diagram20235394_3*m_h_i*1_5_2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2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394_3*m_h_i*1_2_2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YPE" val="m_h_i"/>
  <p:tag name="KSO_WM_UNIT_INDEX" val="1_2_2"/>
  <p:tag name="KSO_WM_DIAGRAM_GROUP_CODE" val="m1-1"/>
  <p:tag name="KSO_WM_DIAGRAM_VERSION" val="3"/>
  <p:tag name="KSO_WM_DIAGRAM_COLOR_TRICK" val="2"/>
  <p:tag name="KSO_WM_DIAGRAM_COLOR_TEXT_CAN_REMOVE" val="n"/>
  <p:tag name="KSO_WM_UNIT_LINE_FORE_SCHEMECOLOR_INDEX" val="8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solidLine&quot;:{&quot;brightness&quot;:0,&quot;colorType&quot;:1,&quot;foreColorIndex&quot;:8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6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5394_3*m_h_f*1_2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EXT_LAYER_COUNT" val="1"/>
  <p:tag name="KSO_WM_DIAGRAM_GROUP_CODE" val="m1-1"/>
  <p:tag name="KSO_WM_DIAGRAM_VERSION" val="3"/>
  <p:tag name="KSO_WM_DIAGRAM_COLOR_TRICK" val="2"/>
  <p:tag name="KSO_WM_DIAGRAM_COLOR_TEXT_CAN_REMOVE" val="n"/>
  <p:tag name="KSO_WM_UNIT_TEXT_TYPE" val="1"/>
  <p:tag name="KSO_WM_UNIT_PRESET_TEXT" val="单击此处添加正文具体内容，文字是您思想的提炼，请尽量言简意赅的阐述您的内容观点。"/>
  <p:tag name="KSO_WM_UNIT_TEXT_FILL_FORE_SCHEMECOLOR_INDEX" val="1"/>
  <p:tag name="KSO_WM_UNIT_TEXT_FILL_TYPE" val="1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7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394_3*m_h_i*1_4_2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YPE" val="m_h_i"/>
  <p:tag name="KSO_WM_UNIT_INDEX" val="1_4_2"/>
  <p:tag name="KSO_WM_DIAGRAM_GROUP_CODE" val="m1-1"/>
  <p:tag name="KSO_WM_DIAGRAM_VERSION" val="3"/>
  <p:tag name="KSO_WM_DIAGRAM_COLOR_TRICK" val="2"/>
  <p:tag name="KSO_WM_DIAGRAM_COLOR_TEXT_CAN_REMOVE" val="n"/>
  <p:tag name="KSO_WM_UNIT_LINE_FORE_SCHEMECOLOR_INDEX" val="8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solidLine&quot;:{&quot;brightness&quot;:0,&quot;colorType&quot;:1,&quot;foreColorIndex&quot;:8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7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4_1"/>
  <p:tag name="KSO_WM_UNIT_ID" val="diagram20235394_3*m_h_f*1_4_1"/>
  <p:tag name="KSO_WM_TEMPLATE_CATEGORY" val="diagram"/>
  <p:tag name="KSO_WM_TEMPLATE_INDEX" val="20235394"/>
  <p:tag name="KSO_WM_UNIT_LAYERLEVEL" val="1_1_1"/>
  <p:tag name="KSO_WM_TAG_VERSION" val="3.0"/>
  <p:tag name="KSO_WM_BEAUTIFY_FLAG" val="#wm#"/>
  <p:tag name="KSO_WM_UNIT_TEXT_LAYER_COUNT" val="1"/>
  <p:tag name="KSO_WM_DIAGRAM_GROUP_CODE" val="m1-1"/>
  <p:tag name="KSO_WM_DIAGRAM_VERSION" val="3"/>
  <p:tag name="KSO_WM_DIAGRAM_COLOR_TRICK" val="2"/>
  <p:tag name="KSO_WM_DIAGRAM_COLOR_TEXT_CAN_REMOVE" val="n"/>
  <p:tag name="KSO_WM_UNIT_TEXT_TYPE" val="1"/>
  <p:tag name="KSO_WM_UNIT_PRESET_TEXT" val="单击此处添加正文具体内容，文字是您思想的提炼，请言简意赅的阐述您的观点。"/>
  <p:tag name="KSO_WM_UNIT_TEXT_FILL_FORE_SCHEMECOLOR_INDEX" val="1"/>
  <p:tag name="KSO_WM_UNIT_TEXT_FILL_TYPE" val="1"/>
  <p:tag name="KSO_WM_DIAGRAM_MAX_ITEMCNT" val="6"/>
  <p:tag name="KSO_WM_DIAGRAM_MIN_ITEMCNT" val="3"/>
  <p:tag name="KSO_WM_DIAGRAM_VIRTUALLY_FRAME" val="{&quot;height&quot;:571.7500030517579,&quot;left&quot;:-65.62496062992126,&quot;top&quot;:8.575037844199823,&quot;width&quot;:1109.700000000000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72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73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74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75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76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77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78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79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8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180.xml><?xml version="1.0" encoding="utf-8"?>
<p:tagLst xmlns:p="http://schemas.openxmlformats.org/presentationml/2006/main">
  <p:tag name="KSO_WM_DIAGRAM_VIRTUALLY_FRAME" val="{&quot;height&quot;:491,&quot;left&quot;:15.65,&quot;top&quot;:23.8,&quot;width&quot;:904}"/>
</p:tagLst>
</file>

<file path=ppt/tags/tag19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21.xml><?xml version="1.0" encoding="utf-8"?>
<p:tagLst xmlns:p="http://schemas.openxmlformats.org/presentationml/2006/main">
  <p:tag name="KSO_WM_DIAGRAM_VIRTUALLY_FRAME" val="{&quot;height&quot;:331.7076017130621,&quot;left&quot;:407.7034235782839,&quot;top&quot;:114.3423982869379,&quot;width&quot;:425.74657642171604}"/>
</p:tagLst>
</file>

<file path=ppt/tags/tag22.xml><?xml version="1.0" encoding="utf-8"?>
<p:tagLst xmlns:p="http://schemas.openxmlformats.org/presentationml/2006/main">
  <p:tag name="PA" val="v5.2.9"/>
</p:tagLst>
</file>

<file path=ppt/tags/tag23.xml><?xml version="1.0" encoding="utf-8"?>
<p:tagLst xmlns:p="http://schemas.openxmlformats.org/presentationml/2006/main">
  <p:tag name="PA" val="v5.2.9"/>
</p:tagLst>
</file>

<file path=ppt/tags/tag24.xml><?xml version="1.0" encoding="utf-8"?>
<p:tagLst xmlns:p="http://schemas.openxmlformats.org/presentationml/2006/main">
  <p:tag name="PA" val="v5.2.9"/>
</p:tagLst>
</file>

<file path=ppt/tags/tag25.xml><?xml version="1.0" encoding="utf-8"?>
<p:tagLst xmlns:p="http://schemas.openxmlformats.org/presentationml/2006/main">
  <p:tag name="PA" val="v5.2.9"/>
</p:tagLst>
</file>

<file path=ppt/tags/tag26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27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28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29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1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2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3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4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5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6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7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8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39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4.xml><?xml version="1.0" encoding="utf-8"?>
<p:tagLst xmlns:p="http://schemas.openxmlformats.org/presentationml/2006/main">
  <p:tag name="PA" val="v5.2.9"/>
</p:tagLst>
</file>

<file path=ppt/tags/tag40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41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42.xml><?xml version="1.0" encoding="utf-8"?>
<p:tagLst xmlns:p="http://schemas.openxmlformats.org/presentationml/2006/main">
  <p:tag name="KSO_WM_DIAGRAM_VIRTUALLY_FRAME" val="{&quot;height&quot;:408.5,&quot;left&quot;:29.05,&quot;top&quot;:96.05,&quot;width&quot;:902.45}"/>
</p:tagLst>
</file>

<file path=ppt/tags/tag43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44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45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46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47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48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49.xml><?xml version="1.0" encoding="utf-8"?>
<p:tagLst xmlns:p="http://schemas.openxmlformats.org/presentationml/2006/main">
  <p:tag name="KSO_WM_DIAGRAM_VIRTUALLY_FRAME" val="{&quot;height&quot;:599.15,&quot;left&quot;:-13.107713116670993,&quot;top&quot;:82.3,&quot;width&quot;:974.5100753213953}"/>
</p:tagLst>
</file>

<file path=ppt/tags/tag5.xml><?xml version="1.0" encoding="utf-8"?>
<p:tagLst xmlns:p="http://schemas.openxmlformats.org/presentationml/2006/main">
  <p:tag name="PA" val="v5.2.9"/>
</p:tagLst>
</file>

<file path=ppt/tags/tag50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1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2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3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4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5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6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7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8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59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6.xml><?xml version="1.0" encoding="utf-8"?>
<p:tagLst xmlns:p="http://schemas.openxmlformats.org/presentationml/2006/main">
  <p:tag name="PA" val="v5.2.9"/>
</p:tagLst>
</file>

<file path=ppt/tags/tag60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61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62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63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64.xml><?xml version="1.0" encoding="utf-8"?>
<p:tagLst xmlns:p="http://schemas.openxmlformats.org/presentationml/2006/main">
  <p:tag name="KSO_WM_DIAGRAM_VIRTUALLY_FRAME" val="{&quot;height&quot;:601.5,&quot;left&quot;:-23.92581274247368,&quot;top&quot;:79.95,&quot;width&quot;:985.328174947198}"/>
</p:tagLst>
</file>

<file path=ppt/tags/tag65.xml><?xml version="1.0" encoding="utf-8"?>
<p:tagLst xmlns:p="http://schemas.openxmlformats.org/presentationml/2006/main">
  <p:tag name="KSO_WM_DIAGRAM_VIRTUALLY_FRAME" val="{&quot;height&quot;:208.9,&quot;left&quot;:23.8,&quot;top&quot;:149.55,&quot;width&quot;:868.1}"/>
</p:tagLst>
</file>

<file path=ppt/tags/tag66.xml><?xml version="1.0" encoding="utf-8"?>
<p:tagLst xmlns:p="http://schemas.openxmlformats.org/presentationml/2006/main">
  <p:tag name="KSO_WM_DIAGRAM_VIRTUALLY_FRAME" val="{&quot;height&quot;:208.9,&quot;left&quot;:23.8,&quot;top&quot;:149.55,&quot;width&quot;:868.1}"/>
</p:tagLst>
</file>

<file path=ppt/tags/tag67.xml><?xml version="1.0" encoding="utf-8"?>
<p:tagLst xmlns:p="http://schemas.openxmlformats.org/presentationml/2006/main">
  <p:tag name="KSO_WM_DIAGRAM_VIRTUALLY_FRAME" val="{&quot;height&quot;:208.9,&quot;left&quot;:23.8,&quot;top&quot;:149.55,&quot;width&quot;:868.1}"/>
</p:tagLst>
</file>

<file path=ppt/tags/tag68.xml><?xml version="1.0" encoding="utf-8"?>
<p:tagLst xmlns:p="http://schemas.openxmlformats.org/presentationml/2006/main">
  <p:tag name="KSO_WM_DIAGRAM_VIRTUALLY_FRAME" val="{&quot;height&quot;:197.5,&quot;left&quot;:23.8,&quot;top&quot;:149.55,&quot;width&quot;:868.1}"/>
</p:tagLst>
</file>

<file path=ppt/tags/tag69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.xml><?xml version="1.0" encoding="utf-8"?>
<p:tagLst xmlns:p="http://schemas.openxmlformats.org/presentationml/2006/main">
  <p:tag name="PA" val="v5.2.9"/>
</p:tagLst>
</file>

<file path=ppt/tags/tag70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1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2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3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4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5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6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7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8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79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.xml><?xml version="1.0" encoding="utf-8"?>
<p:tagLst xmlns:p="http://schemas.openxmlformats.org/presentationml/2006/main">
  <p:tag name="PA" val="v5.2.9"/>
</p:tagLst>
</file>

<file path=ppt/tags/tag80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1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2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3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4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5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6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7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8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89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9.xml><?xml version="1.0" encoding="utf-8"?>
<p:tagLst xmlns:p="http://schemas.openxmlformats.org/presentationml/2006/main">
  <p:tag name="PA" val="v5.2.9"/>
</p:tagLst>
</file>

<file path=ppt/tags/tag90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91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92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93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94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95.xml><?xml version="1.0" encoding="utf-8"?>
<p:tagLst xmlns:p="http://schemas.openxmlformats.org/presentationml/2006/main">
  <p:tag name="KSO_WM_DIAGRAM_VIRTUALLY_FRAME" val="{&quot;height&quot;:447.1,&quot;left&quot;:37.99992125984254,&quot;top&quot;:68.75,&quot;width&quot;:899.5500787401576}"/>
</p:tagLst>
</file>

<file path=ppt/tags/tag96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ags/tag97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ags/tag98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ags/tag99.xml><?xml version="1.0" encoding="utf-8"?>
<p:tagLst xmlns:p="http://schemas.openxmlformats.org/presentationml/2006/main">
  <p:tag name="KSO_WM_DIAGRAM_VIRTUALLY_FRAME" val="{&quot;height&quot;:265.15,&quot;left&quot;:48.95,&quot;top&quot;:167.4,&quot;width&quot;:459.2}"/>
</p:tagLst>
</file>

<file path=ppt/theme/theme1.xml><?xml version="1.0" encoding="utf-8"?>
<a:theme xmlns:a="http://schemas.openxmlformats.org/drawingml/2006/main" name="Office 主题​​">
  <a:themeElements>
    <a:clrScheme name="自定义 2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4F47"/>
      </a:accent1>
      <a:accent2>
        <a:srgbClr val="344F47"/>
      </a:accent2>
      <a:accent3>
        <a:srgbClr val="344F47"/>
      </a:accent3>
      <a:accent4>
        <a:srgbClr val="344F47"/>
      </a:accent4>
      <a:accent5>
        <a:srgbClr val="344F47"/>
      </a:accent5>
      <a:accent6>
        <a:srgbClr val="344F47"/>
      </a:accent6>
      <a:hlink>
        <a:srgbClr val="0563C1"/>
      </a:hlink>
      <a:folHlink>
        <a:srgbClr val="954F72"/>
      </a:folHlink>
    </a:clrScheme>
    <a:fontScheme name="自定义 9">
      <a:majorFont>
        <a:latin typeface="阿里巴巴普惠体"/>
        <a:ea typeface="汉呈王天喜榜书"/>
        <a:cs typeface=""/>
      </a:majorFont>
      <a:minorFont>
        <a:latin typeface="阿里巴巴普惠体"/>
        <a:ea typeface="阿里巴巴普惠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2174</Words>
  <Application>WPS 演示</Application>
  <PresentationFormat>宽屏</PresentationFormat>
  <Paragraphs>281</Paragraphs>
  <Slides>21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54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76" baseType="lpstr">
      <vt:lpstr>Arial</vt:lpstr>
      <vt:lpstr>宋体</vt:lpstr>
      <vt:lpstr>Wingdings</vt:lpstr>
      <vt:lpstr>微软雅黑 Light</vt:lpstr>
      <vt:lpstr>字魂白鸽天行体(商用需授权)</vt:lpstr>
      <vt:lpstr>汉仪颜楷简</vt:lpstr>
      <vt:lpstr>思源宋体 CN Heavy</vt:lpstr>
      <vt:lpstr>猫啃网风雅宋</vt:lpstr>
      <vt:lpstr>Wingdings</vt:lpstr>
      <vt:lpstr>等线</vt:lpstr>
      <vt:lpstr>微软雅黑</vt:lpstr>
      <vt:lpstr>三极行楷简体-粗</vt:lpstr>
      <vt:lpstr>思源黑体</vt:lpstr>
      <vt:lpstr>思源黑体 CN Bold</vt:lpstr>
      <vt:lpstr>思源黑体 CN Normal</vt:lpstr>
      <vt:lpstr>华文中宋</vt:lpstr>
      <vt:lpstr>OPPOSans L</vt:lpstr>
      <vt:lpstr>阿里巴巴普惠体 2.0 65 Medium</vt:lpstr>
      <vt:lpstr>阿里巴巴普惠体</vt:lpstr>
      <vt:lpstr>Liberation Mono</vt:lpstr>
      <vt:lpstr>汉呈王天喜榜书</vt:lpstr>
      <vt:lpstr>Arial Unicode MS</vt:lpstr>
      <vt:lpstr>汉仪劲楷简</vt:lpstr>
      <vt:lpstr>汉仪中黑 197</vt:lpstr>
      <vt:lpstr>思源黑体 CN Heavy</vt:lpstr>
      <vt:lpstr>思源黑体 CN Medium</vt:lpstr>
      <vt:lpstr>字魂36号-正文宋楷</vt:lpstr>
      <vt:lpstr>汉仪北魏写经W</vt:lpstr>
      <vt:lpstr>Arial Narrow</vt:lpstr>
      <vt:lpstr>方正字迹-龙吟体 简</vt:lpstr>
      <vt:lpstr>Gotham Book</vt:lpstr>
      <vt:lpstr>思源黑体 CN Regular</vt:lpstr>
      <vt:lpstr>演示流云楷</vt:lpstr>
      <vt:lpstr>黑体</vt:lpstr>
      <vt:lpstr>Calibri</vt:lpstr>
      <vt:lpstr>Arial Narrow</vt:lpstr>
      <vt:lpstr>Gotham Book</vt:lpstr>
      <vt:lpstr>OPPOSans L</vt:lpstr>
      <vt:lpstr>字魂36号-正文宋楷</vt:lpstr>
      <vt:lpstr>字魂白鸽天行体(商用需授权)</vt:lpstr>
      <vt:lpstr>思源宋体 CN Heavy</vt:lpstr>
      <vt:lpstr>思源黑体</vt:lpstr>
      <vt:lpstr>思源黑体 CN Bold</vt:lpstr>
      <vt:lpstr>思源黑体 CN Heavy</vt:lpstr>
      <vt:lpstr>思源黑体 CN Medium</vt:lpstr>
      <vt:lpstr>思源黑体 CN Normal</vt:lpstr>
      <vt:lpstr>思源黑体 CN Regular</vt:lpstr>
      <vt:lpstr>汉仪中黑 197</vt:lpstr>
      <vt:lpstr>演示流云楷</vt:lpstr>
      <vt:lpstr>猫啃网风雅宋</vt:lpstr>
      <vt:lpstr>阿里巴巴普惠体 2.0 65 Medium</vt:lpstr>
      <vt:lpstr>字魂白鸽天行体</vt:lpstr>
      <vt:lpstr>KSOFE22CBF3B</vt:lpstr>
      <vt:lpstr>KSOFE22D339A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28</cp:revision>
  <dcterms:created xsi:type="dcterms:W3CDTF">2026-04-03T09:35:00Z</dcterms:created>
  <dcterms:modified xsi:type="dcterms:W3CDTF">2026-06-22T02:12:48Z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592EB34AD64C432A9EBFC493888E529C_13</vt:lpwstr>
  </property>
  <property fmtid="{D5CDD505-2E9C-101B-9397-08002B2CF9AE}" pid="3" name="KSOProductBuildVer">
    <vt:lpwstr>2052-12.1.0.26895</vt:lpwstr>
  </property>
</Properties>
</file>